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84" r:id="rId22"/>
    <p:sldId id="285" r:id="rId23"/>
    <p:sldId id="282" r:id="rId24"/>
    <p:sldId id="283" r:id="rId25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FB8D90-B968-9D34-F951-9E7656C605AA}">
  <a:tblStyle styleId="{FBFB8D90-B968-9D34-F951-9E7656C605AA}" styleName="Нет стиля, нет сетки">
    <a:wholeTbl>
      <a:tcTxStyle>
        <a:fontRef idx="minor">
          <a:srgbClr val="000000"/>
        </a:fontRef>
        <a:schemeClr val="tx1"/>
      </a:tcTxStyle>
      <a:tcStyle>
        <a:tcBdr>
          <a:left>
            <a:ln w="12700">
              <a:noFill/>
            </a:ln>
          </a:left>
          <a:right>
            <a:ln w="12700">
              <a:noFill/>
            </a:ln>
          </a:right>
          <a:top>
            <a:ln w="12700">
              <a:noFill/>
            </a:ln>
          </a:top>
          <a:bottom>
            <a:ln w="12700">
              <a:noFill/>
            </a:ln>
          </a:bottom>
          <a:insideH>
            <a:ln w="12700">
              <a:noFill/>
            </a:ln>
          </a:insideH>
          <a:insideV>
            <a:ln w="12700">
              <a:noFill/>
            </a:ln>
          </a:insideV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>
      <p:cViewPr varScale="1">
        <p:scale>
          <a:sx n="156" d="100"/>
          <a:sy n="156" d="100"/>
        </p:scale>
        <p:origin x="8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FB3697-E478-D34F-AF7E-FCB34A5E0B60}" type="datetimeFigureOut">
              <a:rPr lang="en-RU"/>
              <a:t>16.09.2022</a:t>
            </a:fld>
            <a:endParaRPr/>
          </a:p>
        </p:txBody>
      </p:sp>
      <p:sp>
        <p:nvSpPr>
          <p:cNvPr id="6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7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GB"/>
              <a:t>Click to edit Master text styles</a:t>
            </a:r>
            <a:endParaRPr/>
          </a:p>
          <a:p>
            <a:pPr lvl="1">
              <a:defRPr/>
            </a:pPr>
            <a:r>
              <a:rPr lang="en-GB"/>
              <a:t>Second level</a:t>
            </a:r>
            <a:endParaRPr/>
          </a:p>
          <a:p>
            <a:pPr lvl="2">
              <a:defRPr/>
            </a:pPr>
            <a:r>
              <a:rPr lang="en-GB"/>
              <a:t>Third level</a:t>
            </a:r>
            <a:endParaRPr/>
          </a:p>
          <a:p>
            <a:pPr lvl="3">
              <a:defRPr/>
            </a:pPr>
            <a:r>
              <a:rPr lang="en-GB"/>
              <a:t>Fourth level</a:t>
            </a:r>
            <a:endParaRPr/>
          </a:p>
          <a:p>
            <a:pPr lvl="4">
              <a:defRPr/>
            </a:pPr>
            <a:r>
              <a:rPr lang="en-GB"/>
              <a:t>Fifth level</a:t>
            </a:r>
            <a:endParaRPr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21B7B35-2486-AD44-BF1A-2E900BF6253A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>
      <a:defRPr sz="9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>
      <a:defRPr sz="9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>
      <a:defRPr sz="9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>
      <a:defRPr sz="9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>
      <a:defRPr sz="9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>
      <a:defRPr sz="9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>
      <a:defRPr sz="9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>
      <a:defRPr sz="9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>
      <a:defRPr sz="9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auto"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Заголовок и вертикальный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Вертикальный заголовок и текс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543675" y="273844"/>
            <a:ext cx="1971675" cy="4358879"/>
          </a:xfrm>
        </p:spPr>
        <p:txBody>
          <a:bodyPr vert="eaVert"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28650" y="273844"/>
            <a:ext cx="5800725" cy="4358879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НАПРАВЛЯЮЩ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1_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Заголовок раздел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28650" y="1369218"/>
            <a:ext cx="3886200" cy="326350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29150" y="1369218"/>
            <a:ext cx="3886200" cy="3263504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1" y="273844"/>
            <a:ext cx="7886700" cy="994172"/>
          </a:xfrm>
        </p:spPr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29842" y="1878806"/>
            <a:ext cx="3868340" cy="2763441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29150" y="1878806"/>
            <a:ext cx="3887391" cy="2763441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Только заголовок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916C709-2AF4-2B42-ADD7-C71E0C1D1E8F}" type="datetimeFigureOut">
              <a:rPr lang="en-RU"/>
              <a:t>16.09.2022</a:t>
            </a:fld>
            <a:endParaRPr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F21292F-2C07-4749-8C8F-EF61DDF08363}" type="slidenum">
              <a:rPr/>
              <a:t>‹#›</a:t>
            </a:fld>
            <a:endParaRPr/>
          </a:p>
        </p:txBody>
      </p:sp>
      <p:pic>
        <p:nvPicPr>
          <p:cNvPr id="9" name="Рисунок 55"/>
          <p:cNvPicPr>
            <a:picLocks noChangeAspect="1"/>
          </p:cNvPicPr>
          <p:nvPr userDrawn="1"/>
        </p:nvPicPr>
        <p:blipFill>
          <a:blip r:embed="rId16">
            <a:alphaModFix amt="5000"/>
          </a:blip>
          <a:srcRect l="9217" t="23285" r="4131" b="7588"/>
          <a:stretch/>
        </p:blipFill>
        <p:spPr bwMode="auto">
          <a:xfrm>
            <a:off x="2" y="-10888"/>
            <a:ext cx="9143998" cy="515911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50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.png"/><Relationship Id="rId7" Type="http://schemas.openxmlformats.org/officeDocument/2006/relationships/hyperlink" Target="https://github.com/answerIII/Chatbo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answerIII" TargetMode="External"/><Relationship Id="rId5" Type="http://schemas.openxmlformats.org/officeDocument/2006/relationships/hyperlink" Target="mailto:d.volf@yadro.com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8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2" descr="Background pattern&#10;&#10;Description automatically generated"/>
          <p:cNvPicPr>
            <a:picLocks noChangeAspect="1"/>
          </p:cNvPicPr>
          <p:nvPr/>
        </p:nvPicPr>
        <p:blipFill>
          <a:blip r:embed="rId2"/>
          <a:srcRect r="1927"/>
          <a:stretch/>
        </p:blipFill>
        <p:spPr bwMode="auto">
          <a:xfrm>
            <a:off x="1854208" y="-20538"/>
            <a:ext cx="7326305" cy="5164038"/>
          </a:xfrm>
          <a:prstGeom prst="rect">
            <a:avLst/>
          </a:prstGeom>
        </p:spPr>
      </p:pic>
      <p:pic>
        <p:nvPicPr>
          <p:cNvPr id="5" name="Picture 16" descr="Shape&#10;&#10;Description automatically generated"/>
          <p:cNvPicPr>
            <a:picLocks noChangeAspect="1"/>
          </p:cNvPicPr>
          <p:nvPr/>
        </p:nvPicPr>
        <p:blipFill>
          <a:blip r:embed="rId3"/>
          <a:srcRect l="3421" t="4898"/>
          <a:stretch/>
        </p:blipFill>
        <p:spPr bwMode="auto">
          <a:xfrm>
            <a:off x="0" y="0"/>
            <a:ext cx="7130728" cy="5143500"/>
          </a:xfrm>
          <a:prstGeom prst="rect">
            <a:avLst/>
          </a:prstGeom>
        </p:spPr>
      </p:pic>
      <p:pic>
        <p:nvPicPr>
          <p:cNvPr id="6" name="Рисунок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6025" y="4193978"/>
            <a:ext cx="576662" cy="413944"/>
          </a:xfrm>
          <a:prstGeom prst="rect">
            <a:avLst/>
          </a:prstGeom>
          <a:noFill/>
        </p:spPr>
      </p:pic>
      <p:sp>
        <p:nvSpPr>
          <p:cNvPr id="7" name="Заголовок 1"/>
          <p:cNvSpPr txBox="1">
            <a:spLocks noChangeShapeType="1"/>
          </p:cNvSpPr>
          <p:nvPr/>
        </p:nvSpPr>
        <p:spPr bwMode="auto">
          <a:xfrm>
            <a:off x="637983" y="233440"/>
            <a:ext cx="4801114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200" spc="300">
                <a:solidFill>
                  <a:srgbClr val="FFB31A"/>
                </a:solidFill>
                <a:latin typeface="Futura PT Light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 sz="1000" spc="0" dirty="0">
                <a:solidFill>
                  <a:srgbClr val="6AC8FB"/>
                </a:solidFill>
                <a:latin typeface="Futura PT Book"/>
              </a:rPr>
              <a:t>ДМИТРИЙ  ВОЛЬФ</a:t>
            </a:r>
            <a:r>
              <a:rPr sz="1000" b="0" i="0" u="none" dirty="0">
                <a:solidFill>
                  <a:srgbClr val="6AC8FB"/>
                </a:solidFill>
                <a:latin typeface="Arial"/>
                <a:ea typeface="Arial"/>
                <a:cs typeface="Arial"/>
              </a:rPr>
              <a:t> ::</a:t>
            </a:r>
            <a:r>
              <a:rPr lang="ru-RU" sz="1000" spc="0" dirty="0">
                <a:solidFill>
                  <a:srgbClr val="6AC8FB"/>
                </a:solidFill>
                <a:latin typeface="Futura PT Book"/>
              </a:rPr>
              <a:t> </a:t>
            </a:r>
            <a:r>
              <a:rPr lang="en-US" sz="1000" spc="0" dirty="0">
                <a:solidFill>
                  <a:srgbClr val="6AC8FB"/>
                </a:solidFill>
                <a:latin typeface="Futura PT Book"/>
              </a:rPr>
              <a:t>16 </a:t>
            </a:r>
            <a:r>
              <a:rPr lang="ru-RU" sz="1000" spc="0" dirty="0">
                <a:solidFill>
                  <a:srgbClr val="6AC8FB"/>
                </a:solidFill>
                <a:latin typeface="Futura PT Book"/>
              </a:rPr>
              <a:t>Сентября 2022 ГОДА</a:t>
            </a:r>
            <a:endParaRPr dirty="0"/>
          </a:p>
        </p:txBody>
      </p:sp>
      <p:sp>
        <p:nvSpPr>
          <p:cNvPr id="8" name="Заголовок 1"/>
          <p:cNvSpPr txBox="1">
            <a:spLocks noChangeShapeType="1"/>
          </p:cNvSpPr>
          <p:nvPr/>
        </p:nvSpPr>
        <p:spPr bwMode="auto">
          <a:xfrm>
            <a:off x="606024" y="1789368"/>
            <a:ext cx="5262119" cy="962868"/>
          </a:xfrm>
          <a:prstGeom prst="rect">
            <a:avLst/>
          </a:prstGeom>
        </p:spPr>
        <p:txBody>
          <a:bodyPr lIns="0" tIns="45720" rIns="91440" bIns="45720" anchor="t"/>
          <a:lstStyle>
            <a:lvl1pPr marL="0" indent="0" algn="l" defTabSz="685800">
              <a:buNone/>
              <a:defRPr lang="en-US" sz="3600">
                <a:solidFill>
                  <a:srgbClr val="1E22AA"/>
                </a:solidFill>
                <a:latin typeface="Futura PT Light"/>
              </a:defRPr>
            </a:lvl1pPr>
            <a:lvl2pPr marL="0" indent="0" algn="l" defTabSz="685800">
              <a:buNone/>
              <a:defRPr lang="en-US" sz="3600">
                <a:solidFill>
                  <a:srgbClr val="1E22AA"/>
                </a:solidFill>
                <a:latin typeface="Futura PT Light"/>
              </a:defRPr>
            </a:lvl2pPr>
            <a:lvl3pPr marL="0" indent="0" algn="l" defTabSz="685800">
              <a:buNone/>
              <a:defRPr lang="en-US" sz="3600">
                <a:solidFill>
                  <a:srgbClr val="1E22AA"/>
                </a:solidFill>
                <a:latin typeface="Futura PT Light"/>
              </a:defRPr>
            </a:lvl3pPr>
            <a:lvl4pPr marL="0" indent="0" algn="l" defTabSz="685800">
              <a:buNone/>
              <a:defRPr lang="en-US" sz="3600">
                <a:solidFill>
                  <a:srgbClr val="1E22AA"/>
                </a:solidFill>
                <a:latin typeface="Futura PT Light"/>
              </a:defRPr>
            </a:lvl4pPr>
            <a:lvl5pPr marL="0" indent="0" algn="l" defTabSz="685800">
              <a:buNone/>
              <a:defRPr lang="en-US"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 sz="2800" dirty="0">
                <a:solidFill>
                  <a:schemeClr val="bg1"/>
                </a:solidFill>
                <a:latin typeface="Futura PT Demi"/>
              </a:rPr>
              <a:t>Как создать интеллектуальный </a:t>
            </a:r>
            <a:r>
              <a:rPr lang="ru-RU" sz="2800" dirty="0" err="1">
                <a:solidFill>
                  <a:schemeClr val="bg1"/>
                </a:solidFill>
                <a:latin typeface="Futura PT Demi"/>
              </a:rPr>
              <a:t>чатбот</a:t>
            </a:r>
            <a:r>
              <a:rPr lang="ru-RU" sz="2800" dirty="0">
                <a:solidFill>
                  <a:schemeClr val="bg1"/>
                </a:solidFill>
                <a:latin typeface="Futura PT Demi"/>
              </a:rPr>
              <a:t> </a:t>
            </a:r>
            <a:br>
              <a:rPr lang="ru-RU" sz="2800" dirty="0">
                <a:solidFill>
                  <a:schemeClr val="bg1"/>
                </a:solidFill>
                <a:latin typeface="Futura PT Demi"/>
              </a:rPr>
            </a:br>
            <a:r>
              <a:rPr lang="ru-RU" sz="2800" dirty="0">
                <a:solidFill>
                  <a:schemeClr val="bg1"/>
                </a:solidFill>
                <a:latin typeface="Futura PT Demi"/>
              </a:rPr>
              <a:t>в «телеге» за один урок</a:t>
            </a:r>
            <a:endParaRPr dirty="0"/>
          </a:p>
        </p:txBody>
      </p:sp>
      <p:cxnSp>
        <p:nvCxnSpPr>
          <p:cNvPr id="9" name="Straight Connector 26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6A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1E2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000"/>
          </a:p>
        </p:txBody>
      </p:sp>
      <p:sp>
        <p:nvSpPr>
          <p:cNvPr id="5" name="Google Shape;56;p1"/>
          <p:cNvSpPr txBox="1">
            <a:spLocks noGrp="1" noChangeShapeType="1"/>
          </p:cNvSpPr>
          <p:nvPr/>
        </p:nvSpPr>
        <p:spPr bwMode="auto">
          <a:xfrm>
            <a:off x="539552" y="1056981"/>
            <a:ext cx="3968328" cy="3422902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spcAft>
                <a:spcPts val="600"/>
              </a:spcAft>
              <a:defRPr/>
            </a:pPr>
            <a:r>
              <a:rPr lang="en-US" sz="1500" dirty="0">
                <a:solidFill>
                  <a:srgbClr val="6B7FC9"/>
                </a:solidFill>
                <a:latin typeface="Futura PT Light"/>
                <a:ea typeface="Verdana"/>
              </a:rPr>
              <a:t>I. </a:t>
            </a:r>
            <a:r>
              <a:rPr lang="ru-RU" sz="1500" dirty="0">
                <a:solidFill>
                  <a:srgbClr val="6B7FC9"/>
                </a:solidFill>
                <a:latin typeface="Futura PT Light"/>
                <a:ea typeface="Verdana"/>
              </a:rPr>
              <a:t>Что такое искусственный интеллект: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Примеры искусственного интеллекта в жизни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Машинное обучение. Наука о данных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Машинное обучение. Базовые подходы</a:t>
            </a:r>
            <a:endParaRPr dirty="0"/>
          </a:p>
        </p:txBody>
      </p:sp>
      <p:sp>
        <p:nvSpPr>
          <p:cNvPr id="6" name="Заголовок 1"/>
          <p:cNvSpPr txBox="1">
            <a:spLocks noChangeShapeType="1"/>
          </p:cNvSpPr>
          <p:nvPr/>
        </p:nvSpPr>
        <p:spPr bwMode="auto">
          <a:xfrm>
            <a:off x="637983" y="233440"/>
            <a:ext cx="4801114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6AC8FB"/>
                </a:solidFill>
              </a:rPr>
              <a:t>ПЛАН ЛЕКЦИИ</a:t>
            </a:r>
            <a:endParaRPr/>
          </a:p>
        </p:txBody>
      </p:sp>
      <p:cxnSp>
        <p:nvCxnSpPr>
          <p:cNvPr id="7" name="Straight Connector 26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6A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2">
            <a:extLst>
              <a:ext uri="{FF2B5EF4-FFF2-40B4-BE49-F238E27FC236}">
                <a16:creationId xmlns:a16="http://schemas.microsoft.com/office/drawing/2014/main" id="{E6677799-9204-4548-85E3-E1FA026EADE8}"/>
              </a:ext>
            </a:extLst>
          </p:cNvPr>
          <p:cNvSpPr/>
          <p:nvPr/>
        </p:nvSpPr>
        <p:spPr bwMode="auto">
          <a:xfrm>
            <a:off x="4917688" y="1118713"/>
            <a:ext cx="349590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" sz="1500" dirty="0">
                <a:solidFill>
                  <a:schemeClr val="bg1"/>
                </a:solidFill>
                <a:latin typeface="Futura PT Light"/>
                <a:ea typeface="Verdana"/>
              </a:rPr>
              <a:t>II. </a:t>
            </a:r>
            <a:r>
              <a:rPr lang="ru-RU" sz="1500" dirty="0">
                <a:solidFill>
                  <a:schemeClr val="bg1"/>
                </a:solidFill>
                <a:latin typeface="Futura PT Light"/>
                <a:ea typeface="Verdana"/>
              </a:rPr>
              <a:t>Как сделать свой </a:t>
            </a:r>
            <a:r>
              <a:rPr lang="en" sz="1500" dirty="0">
                <a:solidFill>
                  <a:schemeClr val="bg1"/>
                </a:solidFill>
                <a:latin typeface="Futura PT Light"/>
                <a:ea typeface="Verdana"/>
              </a:rPr>
              <a:t>ML</a:t>
            </a:r>
            <a:r>
              <a:rPr lang="ru-RU" sz="1500" dirty="0">
                <a:solidFill>
                  <a:schemeClr val="bg1"/>
                </a:solidFill>
                <a:latin typeface="Futura PT Light"/>
                <a:ea typeface="Verdana"/>
              </a:rPr>
              <a:t>-чат-бот: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Разновидности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Архитектура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Пример работы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Реализация</a:t>
            </a:r>
            <a:endParaRPr dirty="0"/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Предобработка текста</a:t>
            </a:r>
            <a:endParaRPr dirty="0"/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Векторизация текста</a:t>
            </a:r>
            <a:endParaRPr dirty="0"/>
          </a:p>
          <a:p>
            <a:pPr marL="1157288" lvl="3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OHE</a:t>
            </a:r>
            <a:endParaRPr dirty="0"/>
          </a:p>
          <a:p>
            <a:pPr marL="1157288" lvl="3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WOF</a:t>
            </a:r>
            <a:endParaRPr dirty="0"/>
          </a:p>
          <a:p>
            <a:pPr marL="1157288" lvl="3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TF-IDF</a:t>
            </a:r>
            <a:endParaRPr dirty="0"/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Метод </a:t>
            </a: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k-</a:t>
            </a: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ближайших соседей</a:t>
            </a:r>
            <a:endParaRPr lang="en-US" sz="1200" dirty="0">
              <a:solidFill>
                <a:schemeClr val="bg1"/>
              </a:solidFill>
              <a:latin typeface="Futura PT Light"/>
              <a:ea typeface="Verdana"/>
            </a:endParaRPr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Light"/>
                <a:ea typeface="Verdana"/>
                <a:cs typeface="Arial"/>
              </a:rPr>
              <a:t>Метод Опорных векторов</a:t>
            </a:r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Light"/>
                <a:ea typeface="Verdana"/>
                <a:cs typeface="Arial"/>
              </a:rPr>
              <a:t>Метод </a:t>
            </a:r>
            <a:r>
              <a:rPr kumimoji="0" lang="ru-R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Light"/>
                <a:ea typeface="Verdana"/>
                <a:cs typeface="Arial"/>
              </a:rPr>
              <a:t>валидации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Light"/>
                <a:ea typeface="Verdana"/>
                <a:cs typeface="Arial"/>
              </a:rPr>
              <a:t> решения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Telegram API</a:t>
            </a:r>
            <a:endParaRPr lang="ru-RU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7"/>
          <p:cNvSpPr/>
          <p:nvPr/>
        </p:nvSpPr>
        <p:spPr bwMode="auto">
          <a:xfrm>
            <a:off x="5989761" y="1230632"/>
            <a:ext cx="2641084" cy="3202289"/>
          </a:xfrm>
          <a:prstGeom prst="rect">
            <a:avLst/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5" name="Прямоугольник 6"/>
          <p:cNvSpPr/>
          <p:nvPr/>
        </p:nvSpPr>
        <p:spPr bwMode="auto">
          <a:xfrm>
            <a:off x="253707" y="1230632"/>
            <a:ext cx="2641084" cy="3202289"/>
          </a:xfrm>
          <a:prstGeom prst="rect">
            <a:avLst/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6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293465" y="2568672"/>
            <a:ext cx="2591458" cy="923330"/>
          </a:xfrm>
          <a:prstGeom prst="rect">
            <a:avLst/>
          </a:prstGeom>
          <a:ln w="12700">
            <a:miter lim="400000"/>
          </a:ln>
        </p:spPr>
        <p:txBody>
          <a:bodyPr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ru-RU" sz="1350">
                <a:latin typeface="Futura PT Book"/>
              </a:rPr>
              <a:t>Выдают заранее </a:t>
            </a:r>
            <a:r>
              <a:rPr lang="ru-RU" sz="1350" b="1">
                <a:latin typeface="Futura PT Book"/>
              </a:rPr>
              <a:t>подготовленные</a:t>
            </a:r>
            <a:r>
              <a:rPr lang="ru-RU" sz="1350">
                <a:latin typeface="Futura PT Book"/>
              </a:rPr>
              <a:t> </a:t>
            </a:r>
            <a:r>
              <a:rPr lang="ru-RU" sz="1350" b="1">
                <a:latin typeface="Futura PT Book"/>
              </a:rPr>
              <a:t>ответы</a:t>
            </a:r>
            <a:r>
              <a:rPr lang="ru-RU" sz="1350">
                <a:latin typeface="Futura PT Book"/>
              </a:rPr>
              <a:t> на определенные запросы пользователя</a:t>
            </a:r>
            <a:endParaRPr/>
          </a:p>
        </p:txBody>
      </p:sp>
      <p:sp>
        <p:nvSpPr>
          <p:cNvPr id="7" name="Rule-based…"/>
          <p:cNvSpPr txBox="1"/>
          <p:nvPr/>
        </p:nvSpPr>
        <p:spPr bwMode="auto">
          <a:xfrm>
            <a:off x="714725" y="1700746"/>
            <a:ext cx="1717763" cy="530915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/>
          <a:p>
            <a:pPr algn="ctr">
              <a:defRPr sz="1900"/>
            </a:pPr>
            <a:r>
              <a:rPr sz="1450" b="1">
                <a:latin typeface="Futura PT Book"/>
              </a:rPr>
              <a:t>Rule-based</a:t>
            </a:r>
            <a:endParaRPr lang="ru-RU" sz="1450" b="1">
              <a:latin typeface="Futura PT Book"/>
            </a:endParaRPr>
          </a:p>
          <a:p>
            <a:pPr algn="ctr">
              <a:defRPr sz="1900"/>
            </a:pPr>
            <a:r>
              <a:rPr lang="ru-RU" sz="1450" b="1">
                <a:latin typeface="Futura PT Book"/>
              </a:rPr>
              <a:t>(по правилам)</a:t>
            </a:r>
            <a:endParaRPr sz="1450" b="1">
              <a:latin typeface="Futura PT Book"/>
            </a:endParaRPr>
          </a:p>
        </p:txBody>
      </p:sp>
      <p:pic>
        <p:nvPicPr>
          <p:cNvPr id="8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9" name="Прямоугольник 4"/>
          <p:cNvSpPr/>
          <p:nvPr/>
        </p:nvSpPr>
        <p:spPr bwMode="auto">
          <a:xfrm>
            <a:off x="340688" y="1116366"/>
            <a:ext cx="2650007" cy="3229081"/>
          </a:xfrm>
          <a:prstGeom prst="rect">
            <a:avLst/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10" name="Прямоугольник 23"/>
          <p:cNvSpPr/>
          <p:nvPr/>
        </p:nvSpPr>
        <p:spPr bwMode="auto">
          <a:xfrm>
            <a:off x="3218819" y="1100259"/>
            <a:ext cx="2650007" cy="324518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11" name="Retrieval-based…"/>
          <p:cNvSpPr txBox="1"/>
          <p:nvPr/>
        </p:nvSpPr>
        <p:spPr bwMode="auto">
          <a:xfrm>
            <a:off x="3306010" y="1684638"/>
            <a:ext cx="2502606" cy="530915"/>
          </a:xfrm>
          <a:prstGeom prst="rect">
            <a:avLst/>
          </a:prstGeom>
          <a:ln w="12700">
            <a:miter lim="400000"/>
          </a:ln>
        </p:spPr>
        <p:txBody>
          <a:bodyPr wrap="none" lIns="34289" rIns="34289">
            <a:spAutoFit/>
          </a:bodyPr>
          <a:lstStyle/>
          <a:p>
            <a:pPr algn="ctr">
              <a:defRPr sz="1900"/>
            </a:pPr>
            <a:r>
              <a:rPr sz="1450" b="1">
                <a:solidFill>
                  <a:schemeClr val="bg1"/>
                </a:solidFill>
                <a:latin typeface="Futura PT Book"/>
              </a:rPr>
              <a:t>Retrieval-based</a:t>
            </a:r>
            <a:endParaRPr lang="ru-RU" sz="1450" b="1">
              <a:solidFill>
                <a:schemeClr val="bg1"/>
              </a:solidFill>
              <a:latin typeface="Futura PT Book"/>
            </a:endParaRPr>
          </a:p>
          <a:p>
            <a:pPr algn="ctr">
              <a:defRPr sz="1900"/>
            </a:pPr>
            <a:r>
              <a:rPr lang="ru-RU" sz="1450" b="1">
                <a:solidFill>
                  <a:schemeClr val="bg1"/>
                </a:solidFill>
                <a:latin typeface="Futura PT Book"/>
              </a:rPr>
              <a:t>(основанные на поиске)</a:t>
            </a:r>
            <a:endParaRPr sz="1450">
              <a:solidFill>
                <a:schemeClr val="bg1"/>
              </a:solidFill>
              <a:latin typeface="Futura PT Book"/>
            </a:endParaRPr>
          </a:p>
        </p:txBody>
      </p:sp>
      <p:sp>
        <p:nvSpPr>
          <p:cNvPr id="12" name="Прямоугольник 5"/>
          <p:cNvSpPr/>
          <p:nvPr/>
        </p:nvSpPr>
        <p:spPr bwMode="auto">
          <a:xfrm>
            <a:off x="6079947" y="1116367"/>
            <a:ext cx="2763011" cy="32290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13" name="Generative…"/>
          <p:cNvSpPr txBox="1"/>
          <p:nvPr/>
        </p:nvSpPr>
        <p:spPr bwMode="auto">
          <a:xfrm>
            <a:off x="6630134" y="1700746"/>
            <a:ext cx="1752402" cy="530915"/>
          </a:xfrm>
          <a:prstGeom prst="rect">
            <a:avLst/>
          </a:prstGeom>
          <a:ln w="12700">
            <a:miter lim="400000"/>
          </a:ln>
        </p:spPr>
        <p:txBody>
          <a:bodyPr wrap="none" lIns="34289" rIns="34289">
            <a:spAutoFit/>
          </a:bodyPr>
          <a:lstStyle/>
          <a:p>
            <a:pPr algn="ctr">
              <a:defRPr sz="1900"/>
            </a:pPr>
            <a:r>
              <a:rPr sz="1450" b="1">
                <a:solidFill>
                  <a:schemeClr val="bg1"/>
                </a:solidFill>
                <a:latin typeface="Futura PT Book"/>
              </a:rPr>
              <a:t>Generative </a:t>
            </a:r>
            <a:endParaRPr lang="ru-RU" sz="1450" b="1">
              <a:solidFill>
                <a:schemeClr val="bg1"/>
              </a:solidFill>
              <a:latin typeface="Futura PT Book"/>
            </a:endParaRPr>
          </a:p>
          <a:p>
            <a:pPr algn="ctr">
              <a:defRPr sz="1900"/>
            </a:pPr>
            <a:r>
              <a:rPr lang="ru-RU" sz="1450" b="1">
                <a:solidFill>
                  <a:schemeClr val="bg1"/>
                </a:solidFill>
                <a:latin typeface="Futura PT Book"/>
              </a:rPr>
              <a:t>(порождающие)</a:t>
            </a:r>
            <a:endParaRPr/>
          </a:p>
        </p:txBody>
      </p:sp>
      <p:sp>
        <p:nvSpPr>
          <p:cNvPr id="14" name="Прямоугольник 26"/>
          <p:cNvSpPr/>
          <p:nvPr/>
        </p:nvSpPr>
        <p:spPr bwMode="auto">
          <a:xfrm>
            <a:off x="3138678" y="1229497"/>
            <a:ext cx="2641084" cy="3202289"/>
          </a:xfrm>
          <a:prstGeom prst="rect">
            <a:avLst/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15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3364572" y="2390510"/>
            <a:ext cx="2385480" cy="1338828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ru-RU" sz="1350">
                <a:solidFill>
                  <a:schemeClr val="bg1"/>
                </a:solidFill>
                <a:latin typeface="Futura PT Book"/>
              </a:rPr>
              <a:t>Предоставляют наилучший возможный ответ из базы данных предопределенных ответов, не генерируют новые выходные данные </a:t>
            </a:r>
            <a:endParaRPr/>
          </a:p>
        </p:txBody>
      </p:sp>
      <p:sp>
        <p:nvSpPr>
          <p:cNvPr id="16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6209511" y="2568672"/>
            <a:ext cx="2586223" cy="923330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ru-RU" sz="1350">
                <a:solidFill>
                  <a:schemeClr val="bg1"/>
                </a:solidFill>
                <a:latin typeface="Futura PT Book"/>
              </a:rPr>
              <a:t>Генерируют новые ответы на основе больших объемов данных из разговорной речи</a:t>
            </a:r>
            <a:endParaRPr/>
          </a:p>
        </p:txBody>
      </p:sp>
      <p:sp>
        <p:nvSpPr>
          <p:cNvPr id="17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1E22AA"/>
                </a:solidFill>
              </a:rPr>
              <a:t>КЛАССИФИКАЦИЯ ЧАТБОТОВ</a:t>
            </a:r>
            <a:endParaRPr/>
          </a:p>
        </p:txBody>
      </p:sp>
      <p:cxnSp>
        <p:nvCxnSpPr>
          <p:cNvPr id="18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5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6854293" y="1793402"/>
            <a:ext cx="1354184" cy="276999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ru-RU" sz="1200" b="1" dirty="0">
                <a:latin typeface="Futura PT Book"/>
              </a:rPr>
              <a:t>Генерация ответа</a:t>
            </a:r>
            <a:endParaRPr dirty="0"/>
          </a:p>
        </p:txBody>
      </p:sp>
      <p:sp>
        <p:nvSpPr>
          <p:cNvPr id="6" name="Rectangle 6"/>
          <p:cNvSpPr/>
          <p:nvPr/>
        </p:nvSpPr>
        <p:spPr bwMode="auto">
          <a:xfrm>
            <a:off x="6719083" y="2212483"/>
            <a:ext cx="1682620" cy="639992"/>
          </a:xfrm>
          <a:prstGeom prst="rect">
            <a:avLst/>
          </a:prstGeom>
          <a:solidFill>
            <a:schemeClr val="bg1"/>
          </a:solidFill>
          <a:ln>
            <a:solidFill>
              <a:srgbClr val="1F2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1000"/>
          </a:p>
        </p:txBody>
      </p:sp>
      <p:sp>
        <p:nvSpPr>
          <p:cNvPr id="7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6570241" y="2210672"/>
            <a:ext cx="1980302" cy="461665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ru-RU" sz="1200" dirty="0">
                <a:latin typeface="Futura PT Book"/>
              </a:rPr>
              <a:t>Подсчет семантической </a:t>
            </a:r>
            <a:br>
              <a:rPr lang="ru-RU" sz="1200" dirty="0">
                <a:latin typeface="Futura PT Book"/>
              </a:rPr>
            </a:br>
            <a:r>
              <a:rPr lang="ru-RU" sz="1200" dirty="0">
                <a:latin typeface="Futura PT Book"/>
              </a:rPr>
              <a:t>схожести</a:t>
            </a:r>
            <a:endParaRPr dirty="0"/>
          </a:p>
        </p:txBody>
      </p:sp>
      <p:sp>
        <p:nvSpPr>
          <p:cNvPr id="8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1E22AA"/>
                </a:solidFill>
              </a:rPr>
              <a:t>АРХИТЕКТУРА </a:t>
            </a:r>
            <a:r>
              <a:rPr lang="en-US">
                <a:solidFill>
                  <a:srgbClr val="1E22AA"/>
                </a:solidFill>
              </a:rPr>
              <a:t>RETRIEVAL-BASED</a:t>
            </a:r>
            <a:r>
              <a:rPr lang="ru-RU">
                <a:solidFill>
                  <a:srgbClr val="1E22AA"/>
                </a:solidFill>
              </a:rPr>
              <a:t>-ЧАТ-БОТОВ</a:t>
            </a:r>
            <a:endParaRPr/>
          </a:p>
        </p:txBody>
      </p:sp>
      <p:cxnSp>
        <p:nvCxnSpPr>
          <p:cNvPr id="9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кругленная прямоугольная выноска 2"/>
          <p:cNvSpPr/>
          <p:nvPr/>
        </p:nvSpPr>
        <p:spPr bwMode="auto">
          <a:xfrm>
            <a:off x="652790" y="1144187"/>
            <a:ext cx="1216655" cy="400481"/>
          </a:xfrm>
          <a:prstGeom prst="wedgeRoundRectCallout">
            <a:avLst>
              <a:gd name="adj1" fmla="val 33639"/>
              <a:gd name="adj2" fmla="val 78231"/>
              <a:gd name="adj3" fmla="val 16667"/>
            </a:avLst>
          </a:prstGeom>
          <a:solidFill>
            <a:srgbClr val="DF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TextBox 3"/>
          <p:cNvSpPr txBox="1"/>
          <p:nvPr/>
        </p:nvSpPr>
        <p:spPr bwMode="auto">
          <a:xfrm>
            <a:off x="652790" y="1177112"/>
            <a:ext cx="121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>
                <a:latin typeface="Futura PT Light"/>
              </a:rPr>
              <a:t>Вопрос</a:t>
            </a:r>
            <a:endParaRPr/>
          </a:p>
        </p:txBody>
      </p:sp>
      <p:grpSp>
        <p:nvGrpSpPr>
          <p:cNvPr id="12" name="Группа 14"/>
          <p:cNvGrpSpPr/>
          <p:nvPr/>
        </p:nvGrpSpPr>
        <p:grpSpPr bwMode="auto">
          <a:xfrm>
            <a:off x="652789" y="1801094"/>
            <a:ext cx="1980303" cy="1659086"/>
            <a:chOff x="652789" y="1948325"/>
            <a:chExt cx="1980303" cy="1659086"/>
          </a:xfrm>
        </p:grpSpPr>
        <p:sp>
          <p:nvSpPr>
            <p:cNvPr id="13" name="Выдают заранее подготовленные ответы на определенные запросы пользователя"/>
            <p:cNvSpPr txBox="1"/>
            <p:nvPr/>
          </p:nvSpPr>
          <p:spPr bwMode="auto">
            <a:xfrm>
              <a:off x="965848" y="1948325"/>
              <a:ext cx="1354184" cy="27699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square" lIns="34289" rIns="34289">
              <a:spAutoFit/>
            </a:bodyPr>
            <a:lstStyle>
              <a:lvl1pPr algn="ctr"/>
            </a:lstStyle>
            <a:p>
              <a:pPr>
                <a:defRPr/>
              </a:pPr>
              <a:r>
                <a:rPr lang="ru-RU" sz="1200" b="1" dirty="0">
                  <a:latin typeface="Futura PT Book"/>
                </a:rPr>
                <a:t>Подготовка текста</a:t>
              </a:r>
              <a:endParaRPr dirty="0"/>
            </a:p>
          </p:txBody>
        </p:sp>
        <p:grpSp>
          <p:nvGrpSpPr>
            <p:cNvPr id="14" name="Группа 11"/>
            <p:cNvGrpSpPr/>
            <p:nvPr/>
          </p:nvGrpSpPr>
          <p:grpSpPr bwMode="auto">
            <a:xfrm>
              <a:off x="801629" y="2366728"/>
              <a:ext cx="1682621" cy="293746"/>
              <a:chOff x="801629" y="2366728"/>
              <a:chExt cx="1682621" cy="293746"/>
            </a:xfrm>
          </p:grpSpPr>
          <p:sp>
            <p:nvSpPr>
              <p:cNvPr id="15" name="Rectangle 4"/>
              <p:cNvSpPr/>
              <p:nvPr/>
            </p:nvSpPr>
            <p:spPr bwMode="auto">
              <a:xfrm>
                <a:off x="801629" y="2366728"/>
                <a:ext cx="1682621" cy="293746"/>
              </a:xfrm>
              <a:prstGeom prst="rect">
                <a:avLst/>
              </a:prstGeom>
              <a:solidFill>
                <a:srgbClr val="1F23A3"/>
              </a:solidFill>
              <a:ln>
                <a:solidFill>
                  <a:srgbClr val="1F23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sz="1000"/>
              </a:p>
            </p:txBody>
          </p:sp>
          <p:sp>
            <p:nvSpPr>
              <p:cNvPr id="16" name="Выдают заранее подготовленные ответы на определенные запросы пользователя"/>
              <p:cNvSpPr txBox="1"/>
              <p:nvPr/>
            </p:nvSpPr>
            <p:spPr bwMode="auto">
              <a:xfrm>
                <a:off x="965848" y="2379354"/>
                <a:ext cx="1354184" cy="276999"/>
              </a:xfrm>
              <a:prstGeom prst="rect">
                <a:avLst/>
              </a:prstGeom>
              <a:grpFill/>
              <a:ln w="12700">
                <a:miter lim="400000"/>
              </a:ln>
            </p:spPr>
            <p:txBody>
              <a:bodyPr wrap="square" lIns="34289" rIns="34289">
                <a:spAutoFit/>
              </a:bodyPr>
              <a:lstStyle>
                <a:lvl1pPr algn="ctr"/>
              </a:lstStyle>
              <a:p>
                <a:pPr>
                  <a:defRPr/>
                </a:pPr>
                <a:r>
                  <a:rPr lang="ru-RU" sz="1200">
                    <a:solidFill>
                      <a:schemeClr val="bg1"/>
                    </a:solidFill>
                    <a:latin typeface="Futura PT Book"/>
                  </a:rPr>
                  <a:t>Очистка текста</a:t>
                </a:r>
                <a:endParaRPr/>
              </a:p>
            </p:txBody>
          </p:sp>
        </p:grpSp>
        <p:grpSp>
          <p:nvGrpSpPr>
            <p:cNvPr id="17" name="Группа 10"/>
            <p:cNvGrpSpPr/>
            <p:nvPr/>
          </p:nvGrpSpPr>
          <p:grpSpPr bwMode="auto">
            <a:xfrm>
              <a:off x="801629" y="2769372"/>
              <a:ext cx="1682621" cy="293746"/>
              <a:chOff x="801629" y="2712515"/>
              <a:chExt cx="1682621" cy="293746"/>
            </a:xfrm>
          </p:grpSpPr>
          <p:sp>
            <p:nvSpPr>
              <p:cNvPr id="18" name="Rectangle 4"/>
              <p:cNvSpPr/>
              <p:nvPr/>
            </p:nvSpPr>
            <p:spPr bwMode="auto">
              <a:xfrm>
                <a:off x="801629" y="2712515"/>
                <a:ext cx="1682621" cy="293746"/>
              </a:xfrm>
              <a:prstGeom prst="rect">
                <a:avLst/>
              </a:prstGeom>
              <a:solidFill>
                <a:srgbClr val="1F23A3"/>
              </a:solidFill>
              <a:ln>
                <a:solidFill>
                  <a:srgbClr val="1F23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sz="1000"/>
              </a:p>
            </p:txBody>
          </p:sp>
          <p:sp>
            <p:nvSpPr>
              <p:cNvPr id="19" name="Выдают заранее подготовленные ответы на определенные запросы пользователя"/>
              <p:cNvSpPr txBox="1"/>
              <p:nvPr/>
            </p:nvSpPr>
            <p:spPr bwMode="auto">
              <a:xfrm>
                <a:off x="965848" y="2725141"/>
                <a:ext cx="1354184" cy="276999"/>
              </a:xfrm>
              <a:prstGeom prst="rect">
                <a:avLst/>
              </a:prstGeom>
              <a:grpFill/>
              <a:ln w="12700">
                <a:miter lim="400000"/>
              </a:ln>
            </p:spPr>
            <p:txBody>
              <a:bodyPr wrap="square" lIns="34289" rIns="34289">
                <a:spAutoFit/>
              </a:bodyPr>
              <a:lstStyle>
                <a:lvl1pPr algn="ctr"/>
              </a:lstStyle>
              <a:p>
                <a:pPr>
                  <a:defRPr/>
                </a:pPr>
                <a:r>
                  <a:rPr lang="ru-RU" sz="1200">
                    <a:solidFill>
                      <a:schemeClr val="bg1"/>
                    </a:solidFill>
                    <a:latin typeface="Futura PT Book"/>
                  </a:rPr>
                  <a:t>Токенизация</a:t>
                </a:r>
              </a:p>
            </p:txBody>
          </p:sp>
        </p:grpSp>
        <p:grpSp>
          <p:nvGrpSpPr>
            <p:cNvPr id="20" name="Группа 9"/>
            <p:cNvGrpSpPr/>
            <p:nvPr/>
          </p:nvGrpSpPr>
          <p:grpSpPr bwMode="auto">
            <a:xfrm>
              <a:off x="801629" y="3172016"/>
              <a:ext cx="1682621" cy="293746"/>
              <a:chOff x="801629" y="3172016"/>
              <a:chExt cx="1682621" cy="293746"/>
            </a:xfrm>
          </p:grpSpPr>
          <p:sp>
            <p:nvSpPr>
              <p:cNvPr id="21" name="Rectangle 4"/>
              <p:cNvSpPr/>
              <p:nvPr/>
            </p:nvSpPr>
            <p:spPr bwMode="auto">
              <a:xfrm>
                <a:off x="801629" y="3172016"/>
                <a:ext cx="1682621" cy="293746"/>
              </a:xfrm>
              <a:prstGeom prst="rect">
                <a:avLst/>
              </a:prstGeom>
              <a:solidFill>
                <a:srgbClr val="1F23A3"/>
              </a:solidFill>
              <a:ln>
                <a:solidFill>
                  <a:srgbClr val="1F23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sz="1000"/>
              </a:p>
            </p:txBody>
          </p:sp>
          <p:sp>
            <p:nvSpPr>
              <p:cNvPr id="22" name="Выдают заранее подготовленные ответы на определенные запросы пользователя"/>
              <p:cNvSpPr txBox="1"/>
              <p:nvPr/>
            </p:nvSpPr>
            <p:spPr bwMode="auto">
              <a:xfrm>
                <a:off x="965848" y="3184642"/>
                <a:ext cx="1354184" cy="276999"/>
              </a:xfrm>
              <a:prstGeom prst="rect">
                <a:avLst/>
              </a:prstGeom>
              <a:grpFill/>
              <a:ln w="12700">
                <a:miter lim="400000"/>
              </a:ln>
            </p:spPr>
            <p:txBody>
              <a:bodyPr wrap="square" lIns="34289" rIns="34289">
                <a:spAutoFit/>
              </a:bodyPr>
              <a:lstStyle>
                <a:lvl1pPr algn="ctr"/>
              </a:lstStyle>
              <a:p>
                <a:pPr>
                  <a:defRPr/>
                </a:pPr>
                <a:r>
                  <a:rPr lang="ru-RU" sz="1200">
                    <a:solidFill>
                      <a:schemeClr val="bg1"/>
                    </a:solidFill>
                    <a:latin typeface="Futura PT Book"/>
                  </a:rPr>
                  <a:t>Лематизация</a:t>
                </a:r>
              </a:p>
            </p:txBody>
          </p:sp>
        </p:grpSp>
        <p:sp>
          <p:nvSpPr>
            <p:cNvPr id="23" name="Скругленный прямоугольник 7"/>
            <p:cNvSpPr/>
            <p:nvPr/>
          </p:nvSpPr>
          <p:spPr bwMode="auto">
            <a:xfrm>
              <a:off x="652789" y="1949093"/>
              <a:ext cx="1980303" cy="1658318"/>
            </a:xfrm>
            <a:prstGeom prst="roundRect">
              <a:avLst>
                <a:gd name="adj" fmla="val 6387"/>
              </a:avLst>
            </a:prstGeom>
            <a:noFill/>
            <a:ln w="9525">
              <a:solidFill>
                <a:srgbClr val="1F2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grpSp>
        <p:nvGrpSpPr>
          <p:cNvPr id="24" name="Группа 12"/>
          <p:cNvGrpSpPr/>
          <p:nvPr/>
        </p:nvGrpSpPr>
        <p:grpSpPr bwMode="auto">
          <a:xfrm>
            <a:off x="3597347" y="1801862"/>
            <a:ext cx="1980303" cy="1658318"/>
            <a:chOff x="2845799" y="1949093"/>
            <a:chExt cx="1980303" cy="1658318"/>
          </a:xfrm>
        </p:grpSpPr>
        <p:sp>
          <p:nvSpPr>
            <p:cNvPr id="25" name="Выдают заранее подготовленные ответы на определенные запросы пользователя"/>
            <p:cNvSpPr txBox="1"/>
            <p:nvPr/>
          </p:nvSpPr>
          <p:spPr bwMode="auto">
            <a:xfrm>
              <a:off x="2994639" y="2037055"/>
              <a:ext cx="1682621" cy="27699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square" lIns="34289" rIns="34289">
              <a:spAutoFit/>
            </a:bodyPr>
            <a:lstStyle>
              <a:lvl1pPr algn="ctr"/>
            </a:lstStyle>
            <a:p>
              <a:pPr>
                <a:defRPr/>
              </a:pPr>
              <a:r>
                <a:rPr lang="ru-RU" sz="1200" b="1">
                  <a:latin typeface="Futura PT Book"/>
                </a:rPr>
                <a:t>Понимание содержания</a:t>
              </a:r>
              <a:endParaRPr/>
            </a:p>
          </p:txBody>
        </p:sp>
        <p:sp>
          <p:nvSpPr>
            <p:cNvPr id="26" name="Rectangle 5"/>
            <p:cNvSpPr/>
            <p:nvPr/>
          </p:nvSpPr>
          <p:spPr bwMode="auto">
            <a:xfrm>
              <a:off x="2994639" y="2639428"/>
              <a:ext cx="1682621" cy="42410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sz="1000"/>
            </a:p>
          </p:txBody>
        </p:sp>
        <p:sp>
          <p:nvSpPr>
            <p:cNvPr id="27" name="Выдают заранее подготовленные ответы на определенные запросы пользователя"/>
            <p:cNvSpPr txBox="1"/>
            <p:nvPr/>
          </p:nvSpPr>
          <p:spPr bwMode="auto">
            <a:xfrm>
              <a:off x="3089658" y="2722709"/>
              <a:ext cx="1492585" cy="276999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square" lIns="34289" rIns="34289">
              <a:spAutoFit/>
            </a:bodyPr>
            <a:lstStyle>
              <a:lvl1pPr algn="ctr"/>
            </a:lstStyle>
            <a:p>
              <a:pPr>
                <a:defRPr/>
              </a:pPr>
              <a:r>
                <a:rPr lang="ru-RU" sz="1200">
                  <a:solidFill>
                    <a:schemeClr val="bg1"/>
                  </a:solidFill>
                  <a:latin typeface="Futura PT Book"/>
                </a:rPr>
                <a:t>Векторизация</a:t>
              </a:r>
              <a:endParaRPr/>
            </a:p>
          </p:txBody>
        </p:sp>
        <p:sp>
          <p:nvSpPr>
            <p:cNvPr id="28" name="Скругленный прямоугольник 69"/>
            <p:cNvSpPr/>
            <p:nvPr/>
          </p:nvSpPr>
          <p:spPr bwMode="auto">
            <a:xfrm>
              <a:off x="2845799" y="1949093"/>
              <a:ext cx="1980303" cy="1658318"/>
            </a:xfrm>
            <a:prstGeom prst="roundRect">
              <a:avLst>
                <a:gd name="adj" fmla="val 6387"/>
              </a:avLst>
            </a:prstGeom>
            <a:noFill/>
            <a:ln w="9525">
              <a:solidFill>
                <a:srgbClr val="1F2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</p:grpSp>
      <p:sp>
        <p:nvSpPr>
          <p:cNvPr id="29" name="Скругленный прямоугольник 71"/>
          <p:cNvSpPr/>
          <p:nvPr/>
        </p:nvSpPr>
        <p:spPr bwMode="auto">
          <a:xfrm>
            <a:off x="6570241" y="1801862"/>
            <a:ext cx="1980303" cy="1658318"/>
          </a:xfrm>
          <a:prstGeom prst="roundRect">
            <a:avLst>
              <a:gd name="adj" fmla="val 6387"/>
            </a:avLst>
          </a:prstGeom>
          <a:noFill/>
          <a:ln w="9525">
            <a:solidFill>
              <a:srgbClr val="1F23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Rectangle 5"/>
          <p:cNvSpPr/>
          <p:nvPr/>
        </p:nvSpPr>
        <p:spPr bwMode="auto">
          <a:xfrm>
            <a:off x="6719081" y="3022589"/>
            <a:ext cx="1682621" cy="2937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1000"/>
          </a:p>
        </p:txBody>
      </p:sp>
      <p:sp>
        <p:nvSpPr>
          <p:cNvPr id="31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6570241" y="3029994"/>
            <a:ext cx="1980302" cy="276999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ru-RU" sz="1200">
                <a:solidFill>
                  <a:schemeClr val="bg1"/>
                </a:solidFill>
                <a:latin typeface="Futura PT Book"/>
              </a:rPr>
              <a:t>Хранилище ответов</a:t>
            </a:r>
            <a:endParaRPr/>
          </a:p>
        </p:txBody>
      </p:sp>
      <p:grpSp>
        <p:nvGrpSpPr>
          <p:cNvPr id="32" name="Группа 24"/>
          <p:cNvGrpSpPr/>
          <p:nvPr/>
        </p:nvGrpSpPr>
        <p:grpSpPr bwMode="auto">
          <a:xfrm>
            <a:off x="7463526" y="2856645"/>
            <a:ext cx="323370" cy="132925"/>
            <a:chOff x="6160576" y="2892998"/>
            <a:chExt cx="193729" cy="243803"/>
          </a:xfrm>
        </p:grpSpPr>
        <p:cxnSp>
          <p:nvCxnSpPr>
            <p:cNvPr id="33" name="Прямая со стрелкой 16"/>
            <p:cNvCxnSpPr>
              <a:cxnSpLocks/>
            </p:cNvCxnSpPr>
            <p:nvPr/>
          </p:nvCxnSpPr>
          <p:spPr bwMode="auto">
            <a:xfrm flipV="1">
              <a:off x="6160576" y="2892998"/>
              <a:ext cx="0" cy="243803"/>
            </a:xfrm>
            <a:prstGeom prst="straightConnector1">
              <a:avLst/>
            </a:prstGeom>
            <a:ln w="19050">
              <a:solidFill>
                <a:srgbClr val="1F2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78"/>
            <p:cNvCxnSpPr>
              <a:cxnSpLocks/>
            </p:cNvCxnSpPr>
            <p:nvPr/>
          </p:nvCxnSpPr>
          <p:spPr bwMode="auto">
            <a:xfrm>
              <a:off x="6354305" y="2892998"/>
              <a:ext cx="0" cy="243803"/>
            </a:xfrm>
            <a:prstGeom prst="straightConnector1">
              <a:avLst/>
            </a:prstGeom>
            <a:ln w="19050">
              <a:solidFill>
                <a:srgbClr val="1F23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Прямая со стрелкой 29"/>
          <p:cNvCxnSpPr>
            <a:cxnSpLocks/>
            <a:stCxn id="23" idx="3"/>
            <a:endCxn id="28" idx="1"/>
          </p:cNvCxnSpPr>
          <p:nvPr/>
        </p:nvCxnSpPr>
        <p:spPr bwMode="auto">
          <a:xfrm>
            <a:off x="2633092" y="2631021"/>
            <a:ext cx="964255" cy="0"/>
          </a:xfrm>
          <a:prstGeom prst="straightConnector1">
            <a:avLst/>
          </a:prstGeom>
          <a:ln w="19050">
            <a:solidFill>
              <a:srgbClr val="1F2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79"/>
          <p:cNvCxnSpPr>
            <a:cxnSpLocks/>
            <a:stCxn id="28" idx="3"/>
            <a:endCxn id="29" idx="1"/>
          </p:cNvCxnSpPr>
          <p:nvPr/>
        </p:nvCxnSpPr>
        <p:spPr bwMode="auto">
          <a:xfrm>
            <a:off x="5577650" y="2631021"/>
            <a:ext cx="992591" cy="0"/>
          </a:xfrm>
          <a:prstGeom prst="straightConnector1">
            <a:avLst/>
          </a:prstGeom>
          <a:ln w="19050">
            <a:solidFill>
              <a:srgbClr val="1F2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Скругленная прямоугольная выноска 81"/>
          <p:cNvSpPr/>
          <p:nvPr/>
        </p:nvSpPr>
        <p:spPr bwMode="auto">
          <a:xfrm>
            <a:off x="7324810" y="3709158"/>
            <a:ext cx="1216655" cy="400481"/>
          </a:xfrm>
          <a:prstGeom prst="wedgeRoundRectCallout">
            <a:avLst>
              <a:gd name="adj1" fmla="val 33639"/>
              <a:gd name="adj2" fmla="val 78231"/>
              <a:gd name="adj3" fmla="val 16667"/>
            </a:avLst>
          </a:prstGeom>
          <a:solidFill>
            <a:srgbClr val="DF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TextBox 82"/>
          <p:cNvSpPr txBox="1"/>
          <p:nvPr/>
        </p:nvSpPr>
        <p:spPr bwMode="auto">
          <a:xfrm>
            <a:off x="7324810" y="3742083"/>
            <a:ext cx="121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>
                <a:latin typeface="Futura PT Light"/>
              </a:rPr>
              <a:t>Вопрос</a:t>
            </a:r>
            <a:endParaRPr/>
          </a:p>
        </p:txBody>
      </p:sp>
      <p:sp>
        <p:nvSpPr>
          <p:cNvPr id="39" name="Скругленная прямоугольная выноска 83"/>
          <p:cNvSpPr/>
          <p:nvPr/>
        </p:nvSpPr>
        <p:spPr bwMode="auto">
          <a:xfrm>
            <a:off x="6570241" y="4190009"/>
            <a:ext cx="1216655" cy="400481"/>
          </a:xfrm>
          <a:prstGeom prst="wedgeRoundRectCallout">
            <a:avLst>
              <a:gd name="adj1" fmla="val -33238"/>
              <a:gd name="adj2" fmla="val 82101"/>
              <a:gd name="adj3" fmla="val 16667"/>
            </a:avLst>
          </a:prstGeom>
          <a:solidFill>
            <a:srgbClr val="1F2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" name="TextBox 84"/>
          <p:cNvSpPr txBox="1"/>
          <p:nvPr/>
        </p:nvSpPr>
        <p:spPr bwMode="auto">
          <a:xfrm>
            <a:off x="6570241" y="4215185"/>
            <a:ext cx="121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400">
                <a:solidFill>
                  <a:schemeClr val="bg1"/>
                </a:solidFill>
                <a:latin typeface="Futura PT Light"/>
              </a:rPr>
              <a:t>Ответ</a:t>
            </a:r>
            <a:endParaRPr/>
          </a:p>
        </p:txBody>
      </p:sp>
      <p:cxnSp>
        <p:nvCxnSpPr>
          <p:cNvPr id="41" name="Прямая со стрелкой 86"/>
          <p:cNvCxnSpPr>
            <a:cxnSpLocks/>
          </p:cNvCxnSpPr>
          <p:nvPr/>
        </p:nvCxnSpPr>
        <p:spPr bwMode="auto">
          <a:xfrm>
            <a:off x="1222876" y="1558059"/>
            <a:ext cx="0" cy="243803"/>
          </a:xfrm>
          <a:prstGeom prst="straightConnector1">
            <a:avLst/>
          </a:prstGeom>
          <a:ln w="19050">
            <a:solidFill>
              <a:srgbClr val="1F2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87"/>
          <p:cNvCxnSpPr>
            <a:cxnSpLocks/>
          </p:cNvCxnSpPr>
          <p:nvPr/>
        </p:nvCxnSpPr>
        <p:spPr bwMode="auto">
          <a:xfrm>
            <a:off x="7608178" y="3464350"/>
            <a:ext cx="0" cy="243803"/>
          </a:xfrm>
          <a:prstGeom prst="straightConnector1">
            <a:avLst/>
          </a:prstGeom>
          <a:ln w="19050">
            <a:solidFill>
              <a:srgbClr val="1F23A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4"/>
          <p:cNvCxnSpPr>
            <a:cxnSpLocks/>
            <a:stCxn id="5" idx="3"/>
          </p:cNvCxnSpPr>
          <p:nvPr/>
        </p:nvCxnSpPr>
        <p:spPr bwMode="auto">
          <a:xfrm flipV="1">
            <a:off x="5301542" y="3627808"/>
            <a:ext cx="1600001" cy="8232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0"/>
          <p:cNvCxnSpPr>
            <a:cxnSpLocks/>
            <a:stCxn id="7" idx="5"/>
          </p:cNvCxnSpPr>
          <p:nvPr/>
        </p:nvCxnSpPr>
        <p:spPr bwMode="auto">
          <a:xfrm flipH="1" flipV="1">
            <a:off x="6901543" y="3627808"/>
            <a:ext cx="586499" cy="5699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52"/>
          <p:cNvCxnSpPr>
            <a:cxnSpLocks/>
            <a:stCxn id="9" idx="7"/>
          </p:cNvCxnSpPr>
          <p:nvPr/>
        </p:nvCxnSpPr>
        <p:spPr bwMode="auto">
          <a:xfrm flipH="1">
            <a:off x="6921548" y="3404005"/>
            <a:ext cx="957711" cy="2218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5738592" y="2986721"/>
            <a:ext cx="1996603" cy="507831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 marL="23963">
              <a:spcAft>
                <a:spcPts val="450"/>
              </a:spcAft>
              <a:defRPr/>
            </a:pPr>
            <a:r>
              <a:rPr lang="ru-RU" sz="1350">
                <a:latin typeface="Futura PT Book"/>
              </a:rPr>
              <a:t>Ты сделал домашку по матеше?</a:t>
            </a:r>
            <a:endParaRPr/>
          </a:p>
        </p:txBody>
      </p:sp>
      <p:grpSp>
        <p:nvGrpSpPr>
          <p:cNvPr id="11" name="Group 39"/>
          <p:cNvGrpSpPr/>
          <p:nvPr/>
        </p:nvGrpSpPr>
        <p:grpSpPr bwMode="auto">
          <a:xfrm>
            <a:off x="4829399" y="3230989"/>
            <a:ext cx="3008683" cy="1775337"/>
            <a:chOff x="4159633" y="4890034"/>
            <a:chExt cx="2399072" cy="1919896"/>
          </a:xfrm>
        </p:grpSpPr>
        <p:cxnSp>
          <p:nvCxnSpPr>
            <p:cNvPr id="12" name="Straight Arrow Connector 25"/>
            <p:cNvCxnSpPr>
              <a:cxnSpLocks/>
            </p:cNvCxnSpPr>
            <p:nvPr/>
          </p:nvCxnSpPr>
          <p:spPr bwMode="auto">
            <a:xfrm flipV="1">
              <a:off x="4960971" y="4890034"/>
              <a:ext cx="0" cy="12807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43"/>
            <p:cNvCxnSpPr>
              <a:cxnSpLocks/>
            </p:cNvCxnSpPr>
            <p:nvPr/>
          </p:nvCxnSpPr>
          <p:spPr bwMode="auto">
            <a:xfrm>
              <a:off x="4960971" y="6161001"/>
              <a:ext cx="1597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47"/>
            <p:cNvCxnSpPr>
              <a:cxnSpLocks/>
            </p:cNvCxnSpPr>
            <p:nvPr/>
          </p:nvCxnSpPr>
          <p:spPr bwMode="auto">
            <a:xfrm flipH="1">
              <a:off x="4159633" y="6161001"/>
              <a:ext cx="801337" cy="6489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48"/>
          <p:cNvSpPr/>
          <p:nvPr/>
        </p:nvSpPr>
        <p:spPr bwMode="auto">
          <a:xfrm>
            <a:off x="6812478" y="3522684"/>
            <a:ext cx="202685" cy="212272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1350"/>
          </a:p>
        </p:txBody>
      </p:sp>
      <p:sp>
        <p:nvSpPr>
          <p:cNvPr id="9" name="Oval 49"/>
          <p:cNvSpPr/>
          <p:nvPr/>
        </p:nvSpPr>
        <p:spPr bwMode="auto">
          <a:xfrm>
            <a:off x="7762658" y="3383052"/>
            <a:ext cx="136607" cy="143068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1350"/>
          </a:p>
        </p:txBody>
      </p:sp>
      <p:sp>
        <p:nvSpPr>
          <p:cNvPr id="5" name="Oval 63"/>
          <p:cNvSpPr/>
          <p:nvPr/>
        </p:nvSpPr>
        <p:spPr bwMode="auto">
          <a:xfrm>
            <a:off x="5281535" y="4328931"/>
            <a:ext cx="136607" cy="143068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1350"/>
          </a:p>
        </p:txBody>
      </p:sp>
      <p:sp>
        <p:nvSpPr>
          <p:cNvPr id="7" name="Oval 65"/>
          <p:cNvSpPr/>
          <p:nvPr/>
        </p:nvSpPr>
        <p:spPr bwMode="auto">
          <a:xfrm>
            <a:off x="7371440" y="4075669"/>
            <a:ext cx="136607" cy="143068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1350"/>
          </a:p>
        </p:txBody>
      </p:sp>
      <p:pic>
        <p:nvPicPr>
          <p:cNvPr id="16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17" name="Прямоугольник 33"/>
          <p:cNvSpPr/>
          <p:nvPr/>
        </p:nvSpPr>
        <p:spPr bwMode="auto">
          <a:xfrm>
            <a:off x="565700" y="943618"/>
            <a:ext cx="3917407" cy="2890006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8" name="Прямоугольник 34"/>
          <p:cNvSpPr/>
          <p:nvPr/>
        </p:nvSpPr>
        <p:spPr bwMode="auto">
          <a:xfrm>
            <a:off x="506180" y="1009166"/>
            <a:ext cx="3917407" cy="2890006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599805" y="1098260"/>
            <a:ext cx="3751872" cy="2154436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 marL="324000" indent="-300038" algn="l">
              <a:spcAft>
                <a:spcPts val="450"/>
              </a:spcAft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Отправляем вопрос</a:t>
            </a:r>
            <a:endParaRPr/>
          </a:p>
          <a:p>
            <a:pPr marL="324000" indent="-300038" algn="l">
              <a:spcAft>
                <a:spcPts val="450"/>
              </a:spcAft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Вопрос разбивается на слова (токены), убираются окончания, выделяются корни слов, удаляются знаки препинания и стоп-слова</a:t>
            </a:r>
            <a:endParaRPr/>
          </a:p>
          <a:p>
            <a:pPr marL="324000" indent="-300038" algn="l">
              <a:spcAft>
                <a:spcPts val="450"/>
              </a:spcAft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Каждый токен представляется в виде чисел (эмбединга) — процесс векторизация текста</a:t>
            </a:r>
            <a:endParaRPr/>
          </a:p>
          <a:p>
            <a:pPr marL="324000" indent="-300038" algn="l">
              <a:spcAft>
                <a:spcPts val="450"/>
              </a:spcAft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Из подготовленных заранее ответов выбирается ближайший к вопросу в векторном пространстве</a:t>
            </a:r>
            <a:endParaRPr/>
          </a:p>
        </p:txBody>
      </p:sp>
      <p:sp>
        <p:nvSpPr>
          <p:cNvPr id="20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5212870" y="911963"/>
            <a:ext cx="3539573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 marL="23963" algn="just">
              <a:spcAft>
                <a:spcPts val="450"/>
              </a:spcAft>
              <a:defRPr/>
            </a:pPr>
            <a:r>
              <a:rPr lang="ru-RU" sz="1350">
                <a:latin typeface="Futura PT Book"/>
              </a:rPr>
              <a:t>Ты сделал домашку по матеше? </a:t>
            </a:r>
            <a:endParaRPr/>
          </a:p>
        </p:txBody>
      </p:sp>
      <p:sp>
        <p:nvSpPr>
          <p:cNvPr id="21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5745979" y="1480775"/>
            <a:ext cx="2119547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 marL="23963" algn="just">
              <a:spcAft>
                <a:spcPts val="450"/>
              </a:spcAft>
              <a:defRPr/>
            </a:pPr>
            <a:r>
              <a:rPr lang="en-US" sz="1350">
                <a:latin typeface="Futura PT Book"/>
              </a:rPr>
              <a:t>[‘</a:t>
            </a:r>
            <a:r>
              <a:rPr lang="ru-RU" sz="1350">
                <a:latin typeface="Futura PT Book"/>
              </a:rPr>
              <a:t>дел</a:t>
            </a:r>
            <a:r>
              <a:rPr lang="en-US" sz="1350">
                <a:latin typeface="Futura PT Book"/>
              </a:rPr>
              <a:t>’, ‘</a:t>
            </a:r>
            <a:r>
              <a:rPr lang="ru-RU" sz="1350">
                <a:latin typeface="Futura PT Book"/>
              </a:rPr>
              <a:t>дом</a:t>
            </a:r>
            <a:r>
              <a:rPr lang="en-US" sz="1350">
                <a:latin typeface="Futura PT Book"/>
              </a:rPr>
              <a:t>’, ‘</a:t>
            </a:r>
            <a:r>
              <a:rPr lang="ru-RU" sz="1350">
                <a:latin typeface="Futura PT Book"/>
              </a:rPr>
              <a:t>матем</a:t>
            </a:r>
            <a:r>
              <a:rPr lang="en-US" sz="1350">
                <a:latin typeface="Futura PT Book"/>
              </a:rPr>
              <a:t>’]</a:t>
            </a:r>
            <a:endParaRPr lang="ru-RU" sz="1350">
              <a:latin typeface="Futura PT Book"/>
            </a:endParaRPr>
          </a:p>
        </p:txBody>
      </p:sp>
      <p:sp>
        <p:nvSpPr>
          <p:cNvPr id="22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3929432" y="2097983"/>
            <a:ext cx="5813577" cy="507831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en-GB" sz="1350">
                <a:latin typeface="Futura PT Book"/>
              </a:rPr>
              <a:t>[[ 1.96579050e-02  4.99110693e-03  6.86838150e-02</a:t>
            </a:r>
            <a:endParaRPr lang="ru-RU" sz="1350">
              <a:latin typeface="Futura PT Book"/>
            </a:endParaRPr>
          </a:p>
          <a:p>
            <a:pPr>
              <a:defRPr/>
            </a:pPr>
            <a:r>
              <a:rPr lang="en-GB" sz="1350">
                <a:latin typeface="Futura PT Book"/>
              </a:rPr>
              <a:t>1.59690537e-02  2.86113465e-03 -1.19095763e-02]]</a:t>
            </a:r>
            <a:endParaRPr sz="1350">
              <a:latin typeface="Futura PT Book"/>
            </a:endParaRPr>
          </a:p>
        </p:txBody>
      </p:sp>
      <p:sp>
        <p:nvSpPr>
          <p:cNvPr id="23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7808898" y="3102329"/>
            <a:ext cx="890446" cy="507831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 marL="23963">
              <a:spcAft>
                <a:spcPts val="450"/>
              </a:spcAft>
              <a:defRPr/>
            </a:pPr>
            <a:r>
              <a:rPr lang="ru-RU" sz="1350">
                <a:latin typeface="Futura PT Book"/>
              </a:rPr>
              <a:t>Это твой косяк</a:t>
            </a:r>
            <a:endParaRPr/>
          </a:p>
        </p:txBody>
      </p:sp>
      <p:sp>
        <p:nvSpPr>
          <p:cNvPr id="24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7119047" y="4002775"/>
            <a:ext cx="1996603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 marL="23963">
              <a:spcAft>
                <a:spcPts val="450"/>
              </a:spcAft>
              <a:defRPr/>
            </a:pPr>
            <a:r>
              <a:rPr lang="ru-RU" sz="1350">
                <a:latin typeface="Futura PT Book"/>
              </a:rPr>
              <a:t>В доту играл</a:t>
            </a:r>
            <a:endParaRPr/>
          </a:p>
        </p:txBody>
      </p:sp>
      <p:sp>
        <p:nvSpPr>
          <p:cNvPr id="25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3424779" y="4249949"/>
            <a:ext cx="1996603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 marL="23963">
              <a:spcAft>
                <a:spcPts val="450"/>
              </a:spcAft>
              <a:defRPr/>
            </a:pPr>
            <a:r>
              <a:rPr lang="ru-RU" sz="1350">
                <a:latin typeface="Futura PT Book"/>
              </a:rPr>
              <a:t>Кота я покормил</a:t>
            </a:r>
            <a:endParaRPr/>
          </a:p>
        </p:txBody>
      </p:sp>
      <p:cxnSp>
        <p:nvCxnSpPr>
          <p:cNvPr id="26" name="Прямая со стрелкой 12"/>
          <p:cNvCxnSpPr>
            <a:cxnSpLocks/>
          </p:cNvCxnSpPr>
          <p:nvPr/>
        </p:nvCxnSpPr>
        <p:spPr bwMode="auto">
          <a:xfrm>
            <a:off x="6727934" y="1253554"/>
            <a:ext cx="0" cy="196042"/>
          </a:xfrm>
          <a:prstGeom prst="straightConnector1">
            <a:avLst/>
          </a:prstGeom>
          <a:ln w="12700"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55"/>
          <p:cNvCxnSpPr>
            <a:cxnSpLocks/>
          </p:cNvCxnSpPr>
          <p:nvPr/>
        </p:nvCxnSpPr>
        <p:spPr bwMode="auto">
          <a:xfrm>
            <a:off x="6727934" y="1793187"/>
            <a:ext cx="0" cy="196042"/>
          </a:xfrm>
          <a:prstGeom prst="straightConnector1">
            <a:avLst/>
          </a:prstGeom>
          <a:ln w="12700"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56"/>
          <p:cNvCxnSpPr>
            <a:cxnSpLocks/>
          </p:cNvCxnSpPr>
          <p:nvPr/>
        </p:nvCxnSpPr>
        <p:spPr bwMode="auto">
          <a:xfrm>
            <a:off x="6722417" y="2626730"/>
            <a:ext cx="0" cy="196042"/>
          </a:xfrm>
          <a:prstGeom prst="straightConnector1">
            <a:avLst/>
          </a:prstGeom>
          <a:ln w="12700"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1E22AA"/>
                </a:solidFill>
              </a:rPr>
              <a:t>КАК РАБОТАЮТ </a:t>
            </a:r>
            <a:r>
              <a:rPr lang="en">
                <a:solidFill>
                  <a:srgbClr val="1E22AA"/>
                </a:solidFill>
              </a:rPr>
              <a:t>RETRIEVAL-BASED </a:t>
            </a:r>
            <a:r>
              <a:rPr lang="ru-RU">
                <a:solidFill>
                  <a:srgbClr val="1E22AA"/>
                </a:solidFill>
              </a:rPr>
              <a:t>ЧАТБОТЫ</a:t>
            </a:r>
            <a:endParaRPr/>
          </a:p>
        </p:txBody>
      </p:sp>
      <p:cxnSp>
        <p:nvCxnSpPr>
          <p:cNvPr id="30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 bwMode="auto">
          <a:xfrm>
            <a:off x="577166" y="720832"/>
            <a:ext cx="2698175" cy="343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1200">
                <a:latin typeface="Futura PT Light"/>
              </a:rPr>
              <a:t>1. Проводим все слова в нижний регистр</a:t>
            </a:r>
            <a:endParaRPr/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079104" y="773504"/>
            <a:ext cx="3417215" cy="314536"/>
          </a:xfrm>
          <a:prstGeom prst="rect">
            <a:avLst/>
          </a:prstGeom>
        </p:spPr>
      </p:pic>
      <p:sp>
        <p:nvSpPr>
          <p:cNvPr id="6" name="Rectangle 10"/>
          <p:cNvSpPr/>
          <p:nvPr/>
        </p:nvSpPr>
        <p:spPr bwMode="auto">
          <a:xfrm>
            <a:off x="577166" y="2395498"/>
            <a:ext cx="3431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200">
                <a:latin typeface="Futura PT Light"/>
              </a:rPr>
              <a:t>2. Очищаем данные: удаляем все ненужные символы </a:t>
            </a:r>
            <a:endParaRPr/>
          </a:p>
          <a:p>
            <a:pPr>
              <a:defRPr/>
            </a:pPr>
            <a:r>
              <a:rPr lang="ru-RU" sz="1200">
                <a:latin typeface="Futura PT Light"/>
              </a:rPr>
              <a:t>(знаки пунктуации, специальные символы)</a:t>
            </a:r>
            <a:endParaRPr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3"/>
          <a:srcRect r="3477"/>
          <a:stretch/>
        </p:blipFill>
        <p:spPr bwMode="auto">
          <a:xfrm>
            <a:off x="4077079" y="2395498"/>
            <a:ext cx="3417215" cy="460990"/>
          </a:xfrm>
          <a:prstGeom prst="rect">
            <a:avLst/>
          </a:prstGeom>
        </p:spPr>
      </p:pic>
      <p:sp>
        <p:nvSpPr>
          <p:cNvPr id="8" name="Rectangle 12"/>
          <p:cNvSpPr/>
          <p:nvPr/>
        </p:nvSpPr>
        <p:spPr bwMode="auto">
          <a:xfrm>
            <a:off x="577166" y="3869318"/>
            <a:ext cx="1954381" cy="343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1200">
                <a:latin typeface="Futura PT Light"/>
              </a:rPr>
              <a:t>3. Токенизация (</a:t>
            </a:r>
            <a:r>
              <a:rPr lang="en-GB" sz="1200">
                <a:latin typeface="Futura PT Light"/>
              </a:rPr>
              <a:t>Tokenization</a:t>
            </a:r>
            <a:r>
              <a:rPr lang="ru-RU" sz="1200">
                <a:latin typeface="Futura PT Light"/>
              </a:rPr>
              <a:t>)</a:t>
            </a:r>
            <a:endParaRPr/>
          </a:p>
        </p:txBody>
      </p:sp>
      <p:pic>
        <p:nvPicPr>
          <p:cNvPr id="9" name="Picture 1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77079" y="3887025"/>
            <a:ext cx="3417215" cy="325592"/>
          </a:xfrm>
          <a:prstGeom prst="rect">
            <a:avLst/>
          </a:prstGeom>
        </p:spPr>
      </p:pic>
      <p:pic>
        <p:nvPicPr>
          <p:cNvPr id="10" name="Picture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0596" y="1582041"/>
            <a:ext cx="6957876" cy="262099"/>
          </a:xfrm>
          <a:prstGeom prst="rect">
            <a:avLst/>
          </a:prstGeom>
        </p:spPr>
      </p:pic>
      <p:pic>
        <p:nvPicPr>
          <p:cNvPr id="11" name="Picture 15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652790" y="2982390"/>
            <a:ext cx="6841506" cy="319331"/>
          </a:xfrm>
          <a:prstGeom prst="rect">
            <a:avLst/>
          </a:prstGeom>
        </p:spPr>
      </p:pic>
      <p:pic>
        <p:nvPicPr>
          <p:cNvPr id="12" name="Picture 1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52790" y="1223541"/>
            <a:ext cx="6841507" cy="285716"/>
          </a:xfrm>
          <a:prstGeom prst="rect">
            <a:avLst/>
          </a:prstGeom>
        </p:spPr>
      </p:pic>
      <p:pic>
        <p:nvPicPr>
          <p:cNvPr id="13" name="Picture 23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52790" y="4353909"/>
            <a:ext cx="6957876" cy="409875"/>
          </a:xfrm>
          <a:prstGeom prst="rect">
            <a:avLst/>
          </a:prstGeom>
        </p:spPr>
      </p:pic>
      <p:sp>
        <p:nvSpPr>
          <p:cNvPr id="14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en">
                <a:solidFill>
                  <a:srgbClr val="1E22AA"/>
                </a:solidFill>
              </a:rPr>
              <a:t>RETRIEVAL-BASED CHATBOTS.</a:t>
            </a:r>
            <a:r>
              <a:rPr lang="ru-RU">
                <a:solidFill>
                  <a:srgbClr val="1E22AA"/>
                </a:solidFill>
              </a:rPr>
              <a:t> </a:t>
            </a:r>
            <a:r>
              <a:rPr lang="en">
                <a:solidFill>
                  <a:srgbClr val="1E22AA"/>
                </a:solidFill>
              </a:rPr>
              <a:t>Data preprocessing</a:t>
            </a:r>
            <a:endParaRPr lang="ru-RU">
              <a:solidFill>
                <a:srgbClr val="1E22AA"/>
              </a:solidFill>
            </a:endParaRPr>
          </a:p>
        </p:txBody>
      </p:sp>
      <p:cxnSp>
        <p:nvCxnSpPr>
          <p:cNvPr id="15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64454" y="798672"/>
            <a:ext cx="3725216" cy="645394"/>
          </a:xfrm>
          <a:prstGeom prst="rect">
            <a:avLst/>
          </a:prstGeom>
        </p:spPr>
      </p:pic>
      <p:pic>
        <p:nvPicPr>
          <p:cNvPr id="5" name="Picture 2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2790" y="1438471"/>
            <a:ext cx="6136880" cy="289636"/>
          </a:xfrm>
          <a:prstGeom prst="rect">
            <a:avLst/>
          </a:prstGeom>
        </p:spPr>
      </p:pic>
      <p:pic>
        <p:nvPicPr>
          <p:cNvPr id="6" name="Picture 2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056847" y="2249053"/>
            <a:ext cx="3740429" cy="645394"/>
          </a:xfrm>
          <a:prstGeom prst="rect">
            <a:avLst/>
          </a:prstGeom>
        </p:spPr>
      </p:pic>
      <p:pic>
        <p:nvPicPr>
          <p:cNvPr id="7" name="Picture 2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5216" y="2899142"/>
            <a:ext cx="6178599" cy="289636"/>
          </a:xfrm>
          <a:prstGeom prst="rect">
            <a:avLst/>
          </a:prstGeom>
        </p:spPr>
      </p:pic>
      <p:pic>
        <p:nvPicPr>
          <p:cNvPr id="8" name="Picture 2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056847" y="3715127"/>
            <a:ext cx="3731781" cy="651678"/>
          </a:xfrm>
          <a:prstGeom prst="rect">
            <a:avLst/>
          </a:prstGeom>
        </p:spPr>
      </p:pic>
      <p:pic>
        <p:nvPicPr>
          <p:cNvPr id="9" name="Picture 27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27373" y="4430274"/>
            <a:ext cx="6193320" cy="289636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en">
                <a:solidFill>
                  <a:srgbClr val="1E22AA"/>
                </a:solidFill>
              </a:rPr>
              <a:t>RETRIEVAL-BASED CHATBOTS.</a:t>
            </a:r>
            <a:r>
              <a:rPr lang="ru-RU">
                <a:solidFill>
                  <a:srgbClr val="1E22AA"/>
                </a:solidFill>
              </a:rPr>
              <a:t> </a:t>
            </a:r>
            <a:r>
              <a:rPr lang="en">
                <a:solidFill>
                  <a:srgbClr val="1E22AA"/>
                </a:solidFill>
              </a:rPr>
              <a:t>Data preprocessing</a:t>
            </a:r>
            <a:endParaRPr lang="ru-RU">
              <a:solidFill>
                <a:srgbClr val="1E22AA"/>
              </a:solidFill>
            </a:endParaRPr>
          </a:p>
        </p:txBody>
      </p:sp>
      <p:cxnSp>
        <p:nvCxnSpPr>
          <p:cNvPr id="11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6"/>
          <p:cNvSpPr/>
          <p:nvPr/>
        </p:nvSpPr>
        <p:spPr bwMode="auto">
          <a:xfrm>
            <a:off x="581752" y="898480"/>
            <a:ext cx="1561646" cy="343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1200">
                <a:latin typeface="Futura PT Light"/>
              </a:rPr>
              <a:t>4. Удаляем стоп-слова</a:t>
            </a:r>
            <a:endParaRPr/>
          </a:p>
        </p:txBody>
      </p:sp>
      <p:sp>
        <p:nvSpPr>
          <p:cNvPr id="13" name="Rectangle 19"/>
          <p:cNvSpPr/>
          <p:nvPr/>
        </p:nvSpPr>
        <p:spPr bwMode="auto">
          <a:xfrm>
            <a:off x="577166" y="3869317"/>
            <a:ext cx="1016625" cy="343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1200">
                <a:latin typeface="Futura PT Light"/>
              </a:rPr>
              <a:t>5.</a:t>
            </a:r>
            <a:r>
              <a:rPr lang="en-US" sz="1200">
                <a:latin typeface="Futura PT Light"/>
              </a:rPr>
              <a:t>2</a:t>
            </a:r>
            <a:r>
              <a:rPr lang="ru-RU" sz="1200">
                <a:latin typeface="Futura PT Light"/>
              </a:rPr>
              <a:t>  </a:t>
            </a:r>
            <a:r>
              <a:rPr lang="en-US" sz="1200">
                <a:latin typeface="Futura PT Light"/>
              </a:rPr>
              <a:t>Stemming</a:t>
            </a:r>
            <a:endParaRPr lang="ru-RU" sz="1200">
              <a:latin typeface="Futura PT Light"/>
            </a:endParaRPr>
          </a:p>
        </p:txBody>
      </p:sp>
      <p:sp>
        <p:nvSpPr>
          <p:cNvPr id="14" name="Rectangle 21"/>
          <p:cNvSpPr/>
          <p:nvPr/>
        </p:nvSpPr>
        <p:spPr bwMode="auto">
          <a:xfrm>
            <a:off x="577166" y="2318818"/>
            <a:ext cx="1277914" cy="343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ru-RU" sz="1200">
                <a:latin typeface="Futura PT Light"/>
              </a:rPr>
              <a:t>5.</a:t>
            </a:r>
            <a:r>
              <a:rPr lang="en-US" sz="1200">
                <a:latin typeface="Futura PT Light"/>
              </a:rPr>
              <a:t>1</a:t>
            </a:r>
            <a:r>
              <a:rPr lang="ru-RU" sz="1200">
                <a:latin typeface="Futura PT Light"/>
              </a:rPr>
              <a:t>  </a:t>
            </a:r>
            <a:r>
              <a:rPr lang="en-US" sz="1200">
                <a:latin typeface="Futura PT Light"/>
              </a:rPr>
              <a:t>Lemmatization</a:t>
            </a:r>
            <a:endParaRPr lang="ru-RU" sz="1200">
              <a:latin typeface="Futura P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/>
        </p:nvSpPr>
        <p:spPr bwMode="auto">
          <a:xfrm>
            <a:off x="6832252" y="1030353"/>
            <a:ext cx="2018855" cy="1923358"/>
          </a:xfrm>
          <a:prstGeom prst="rect">
            <a:avLst/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872986" y="1095900"/>
            <a:ext cx="1914640" cy="1936832"/>
          </a:xfrm>
          <a:prstGeom prst="rect">
            <a:avLst/>
          </a:prstGeom>
          <a:ln w="12700">
            <a:solidFill>
              <a:srgbClr val="1E22AC"/>
            </a:solidFill>
          </a:ln>
        </p:spPr>
      </p:pic>
      <p:pic>
        <p:nvPicPr>
          <p:cNvPr id="6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7" name="Прямоугольник 14"/>
          <p:cNvSpPr/>
          <p:nvPr/>
        </p:nvSpPr>
        <p:spPr bwMode="auto">
          <a:xfrm>
            <a:off x="712311" y="819751"/>
            <a:ext cx="6157342" cy="3123083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8" name="Прямоугольник 15"/>
          <p:cNvSpPr/>
          <p:nvPr/>
        </p:nvSpPr>
        <p:spPr bwMode="auto">
          <a:xfrm>
            <a:off x="652790" y="885299"/>
            <a:ext cx="6157342" cy="3123083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Google Shape;56;p1"/>
          <p:cNvSpPr txBox="1">
            <a:spLocks noGrp="1" noChangeShapeType="1"/>
          </p:cNvSpPr>
          <p:nvPr/>
        </p:nvSpPr>
        <p:spPr bwMode="auto">
          <a:xfrm>
            <a:off x="734430" y="921129"/>
            <a:ext cx="6075703" cy="2286374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just">
              <a:spcAft>
                <a:spcPts val="300"/>
              </a:spcAft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Свойство векторизации:</a:t>
            </a:r>
            <a:endParaRPr/>
          </a:p>
          <a:p>
            <a:pPr marL="332185" indent="-66675" algn="just">
              <a:spcAft>
                <a:spcPts val="300"/>
              </a:spcAft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«Вложения слов должны представлять токены слов в плотном векторном пространстве, где расположение и расстояние между словами указывают на то, насколько они семантически похожи»</a:t>
            </a:r>
            <a:endParaRPr/>
          </a:p>
          <a:p>
            <a:pPr algn="just">
              <a:spcAft>
                <a:spcPts val="300"/>
              </a:spcAft>
              <a:defRPr/>
            </a:pPr>
            <a:endParaRPr lang="ru-RU" sz="150">
              <a:solidFill>
                <a:schemeClr val="tx1"/>
              </a:solidFill>
              <a:latin typeface="Futura PT Light"/>
              <a:ea typeface="Poppins"/>
            </a:endParaRPr>
          </a:p>
          <a:p>
            <a:pPr algn="just">
              <a:spcAft>
                <a:spcPts val="300"/>
              </a:spcAft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Техники векторизации:</a:t>
            </a:r>
            <a:endParaRPr/>
          </a:p>
          <a:p>
            <a:pPr marL="565547" indent="-300038">
              <a:spcAft>
                <a:spcPts val="300"/>
              </a:spcAft>
              <a:buFont typeface="+mj-lt"/>
              <a:buAutoNum type="romanUcPeriod"/>
              <a:defRPr/>
            </a:pPr>
            <a:r>
              <a:rPr lang="en-GB" sz="1350"/>
              <a:t>One-hot Encoding (OHE)</a:t>
            </a:r>
            <a:endParaRPr/>
          </a:p>
          <a:p>
            <a:pPr marL="565547" indent="-300038">
              <a:spcAft>
                <a:spcPts val="300"/>
              </a:spcAft>
              <a:buFont typeface="+mj-lt"/>
              <a:buAutoNum type="romanUcPeriod"/>
              <a:defRPr/>
            </a:pPr>
            <a:r>
              <a:rPr lang="en-GB" sz="1350">
                <a:solidFill>
                  <a:srgbClr val="222222"/>
                </a:solidFill>
              </a:rPr>
              <a:t>Bag-of-Words (BOW)</a:t>
            </a:r>
            <a:endParaRPr/>
          </a:p>
          <a:p>
            <a:pPr marL="565547" indent="-300038">
              <a:spcAft>
                <a:spcPts val="300"/>
              </a:spcAft>
              <a:buFont typeface="+mj-lt"/>
              <a:buAutoNum type="romanUcPeriod"/>
              <a:defRPr/>
            </a:pPr>
            <a:r>
              <a:rPr lang="en-GB" sz="1350">
                <a:solidFill>
                  <a:srgbClr val="222222"/>
                </a:solidFill>
              </a:rPr>
              <a:t>Term Frequency</a:t>
            </a:r>
            <a:r>
              <a:rPr lang="ru-RU" sz="1350">
                <a:solidFill>
                  <a:srgbClr val="222222"/>
                </a:solidFill>
              </a:rPr>
              <a:t> — </a:t>
            </a:r>
            <a:r>
              <a:rPr lang="en-GB" sz="1350">
                <a:solidFill>
                  <a:srgbClr val="222222"/>
                </a:solidFill>
              </a:rPr>
              <a:t>Inverse Document Frequency (TF-IDF)</a:t>
            </a:r>
            <a:endParaRPr/>
          </a:p>
          <a:p>
            <a:pPr marL="565547" indent="-300038">
              <a:spcAft>
                <a:spcPts val="300"/>
              </a:spcAft>
              <a:buFont typeface="+mj-lt"/>
              <a:buAutoNum type="romanUcPeriod"/>
              <a:defRPr/>
            </a:pPr>
            <a:r>
              <a:rPr lang="en-GB" sz="1350">
                <a:solidFill>
                  <a:srgbClr val="222222"/>
                </a:solidFill>
              </a:rPr>
              <a:t>Word2Vec</a:t>
            </a:r>
            <a:endParaRPr/>
          </a:p>
          <a:p>
            <a:pPr marL="565547" indent="-300038">
              <a:spcAft>
                <a:spcPts val="300"/>
              </a:spcAft>
              <a:buFont typeface="+mj-lt"/>
              <a:buAutoNum type="romanUcPeriod"/>
              <a:defRPr/>
            </a:pPr>
            <a:r>
              <a:rPr lang="en-GB" sz="1350">
                <a:solidFill>
                  <a:srgbClr val="222222"/>
                </a:solidFill>
              </a:rPr>
              <a:t>GPT-3</a:t>
            </a:r>
            <a:endParaRPr/>
          </a:p>
          <a:p>
            <a:pPr marL="565547" indent="-300038">
              <a:spcAft>
                <a:spcPts val="300"/>
              </a:spcAft>
              <a:buFont typeface="+mj-lt"/>
              <a:buAutoNum type="romanUcPeriod"/>
              <a:defRPr/>
            </a:pPr>
            <a:r>
              <a:rPr lang="en-GB" sz="1350">
                <a:solidFill>
                  <a:srgbClr val="222222"/>
                </a:solidFill>
              </a:rPr>
              <a:t>Bert</a:t>
            </a:r>
            <a:endParaRPr lang="ru-RU" sz="1350"/>
          </a:p>
          <a:p>
            <a:pPr algn="just">
              <a:spcAft>
                <a:spcPts val="300"/>
              </a:spcAft>
              <a:defRPr/>
            </a:pPr>
            <a:endParaRPr lang="ru-RU" sz="1350">
              <a:solidFill>
                <a:schemeClr val="tx1"/>
              </a:solidFill>
              <a:latin typeface="Futura PT Light"/>
              <a:ea typeface="Poppins"/>
            </a:endParaRPr>
          </a:p>
        </p:txBody>
      </p:sp>
      <p:sp>
        <p:nvSpPr>
          <p:cNvPr id="10" name="Прямоугольник 18"/>
          <p:cNvSpPr/>
          <p:nvPr/>
        </p:nvSpPr>
        <p:spPr bwMode="auto">
          <a:xfrm>
            <a:off x="2577397" y="3243331"/>
            <a:ext cx="4188985" cy="1626156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528627" y="3314245"/>
            <a:ext cx="4178235" cy="1626155"/>
          </a:xfrm>
          <a:prstGeom prst="rect">
            <a:avLst/>
          </a:prstGeom>
          <a:ln w="12700">
            <a:solidFill>
              <a:srgbClr val="1E22AC"/>
            </a:solidFill>
          </a:ln>
        </p:spPr>
      </p:pic>
      <p:sp>
        <p:nvSpPr>
          <p:cNvPr id="12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en-US">
                <a:solidFill>
                  <a:srgbClr val="1E22AA"/>
                </a:solidFill>
              </a:rPr>
              <a:t>RETRIEVAL-BASED </a:t>
            </a:r>
            <a:r>
              <a:rPr lang="ru-RU">
                <a:solidFill>
                  <a:srgbClr val="1E22AA"/>
                </a:solidFill>
              </a:rPr>
              <a:t>ЧАТБОТЫ. Векторизация текста</a:t>
            </a:r>
            <a:endParaRPr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5" name="Прямоугольник 12"/>
          <p:cNvSpPr/>
          <p:nvPr/>
        </p:nvSpPr>
        <p:spPr bwMode="auto">
          <a:xfrm>
            <a:off x="676172" y="1153765"/>
            <a:ext cx="3820720" cy="3218185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Прямоугольник 13"/>
          <p:cNvSpPr/>
          <p:nvPr/>
        </p:nvSpPr>
        <p:spPr bwMode="auto">
          <a:xfrm>
            <a:off x="616651" y="1219313"/>
            <a:ext cx="3820735" cy="3296645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Rectangle 5"/>
          <p:cNvSpPr/>
          <p:nvPr/>
        </p:nvSpPr>
        <p:spPr bwMode="auto">
          <a:xfrm>
            <a:off x="616652" y="1315176"/>
            <a:ext cx="3710772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 indent="428625">
              <a:defRPr/>
            </a:pPr>
            <a:r>
              <a:rPr lang="en-US" sz="1350" dirty="0">
                <a:latin typeface="Futura PT Book"/>
              </a:rPr>
              <a:t>One-hot Encoding </a:t>
            </a:r>
            <a:r>
              <a:rPr lang="ru-RU" sz="1350" dirty="0">
                <a:latin typeface="Futura PT Book"/>
              </a:rPr>
              <a:t>(</a:t>
            </a:r>
            <a:r>
              <a:rPr lang="en-US" sz="1350" dirty="0">
                <a:latin typeface="Futura PT Book"/>
              </a:rPr>
              <a:t>OHE</a:t>
            </a:r>
            <a:r>
              <a:rPr lang="ru-RU" sz="1350" dirty="0">
                <a:latin typeface="Futura PT Book"/>
              </a:rPr>
              <a:t>-вектор) содержит значения для каждого уникального слова </a:t>
            </a:r>
            <a:br>
              <a:rPr lang="ru-RU" sz="1350" dirty="0">
                <a:latin typeface="Futura PT Book"/>
              </a:rPr>
            </a:br>
            <a:r>
              <a:rPr lang="ru-RU" sz="1350" dirty="0">
                <a:latin typeface="Futura PT Book"/>
              </a:rPr>
              <a:t>в словаре, устанавливая уникальный </a:t>
            </a:r>
            <a:r>
              <a:rPr lang="ru-RU" sz="1350" dirty="0" err="1">
                <a:latin typeface="Futura PT Book"/>
              </a:rPr>
              <a:t>токен</a:t>
            </a:r>
            <a:r>
              <a:rPr lang="ru-RU" sz="1350" dirty="0">
                <a:latin typeface="Futura PT Book"/>
              </a:rPr>
              <a:t> со значением 1 и 0 в других позициях вектора</a:t>
            </a:r>
            <a:endParaRPr dirty="0"/>
          </a:p>
          <a:p>
            <a:pPr marL="104775" lvl="1">
              <a:defRPr/>
            </a:pPr>
            <a:endParaRPr lang="ru-RU" sz="1350" dirty="0">
              <a:latin typeface="Futura PT Book"/>
            </a:endParaRPr>
          </a:p>
          <a:p>
            <a:pPr marL="104775" lvl="1">
              <a:defRPr/>
            </a:pPr>
            <a:r>
              <a:rPr lang="ru-RU" sz="1350" dirty="0">
                <a:latin typeface="Futura PT Book"/>
              </a:rPr>
              <a:t>Ключевые особенности</a:t>
            </a:r>
            <a:r>
              <a:rPr lang="en-US" sz="1350" dirty="0">
                <a:latin typeface="Futura PT Book"/>
              </a:rPr>
              <a:t> OHE:</a:t>
            </a:r>
            <a:r>
              <a:rPr lang="ru-RU" sz="1350" dirty="0">
                <a:latin typeface="Futura PT Book"/>
              </a:rPr>
              <a:t> </a:t>
            </a:r>
            <a:endParaRPr lang="en-US" sz="1350" dirty="0">
              <a:latin typeface="Futura PT Book"/>
            </a:endParaRPr>
          </a:p>
          <a:p>
            <a:pPr marL="533400" lvl="1" indent="-260747">
              <a:buFont typeface="+mj-lt"/>
              <a:buAutoNum type="romanUcPeriod"/>
              <a:defRPr/>
            </a:pPr>
            <a:r>
              <a:rPr lang="ru-RU" sz="1350" dirty="0">
                <a:latin typeface="Futura PT Book"/>
              </a:rPr>
              <a:t>Интуитивно понятный</a:t>
            </a:r>
            <a:endParaRPr dirty="0"/>
          </a:p>
          <a:p>
            <a:pPr marL="533400" lvl="1" indent="-260747">
              <a:buFont typeface="+mj-lt"/>
              <a:buAutoNum type="romanUcPeriod"/>
              <a:defRPr/>
            </a:pPr>
            <a:r>
              <a:rPr lang="en-US" sz="1350" dirty="0">
                <a:latin typeface="Futura PT Book"/>
              </a:rPr>
              <a:t>N-</a:t>
            </a:r>
            <a:r>
              <a:rPr lang="ru-RU" sz="1350" dirty="0">
                <a:latin typeface="Futura PT Book"/>
              </a:rPr>
              <a:t>мерное пространство, </a:t>
            </a:r>
            <a:r>
              <a:rPr lang="en-US" sz="1350" dirty="0">
                <a:latin typeface="Futura PT Book"/>
              </a:rPr>
              <a:t>N </a:t>
            </a:r>
            <a:r>
              <a:rPr lang="ru-RU" sz="1350" dirty="0">
                <a:latin typeface="Futura PT Book"/>
              </a:rPr>
              <a:t>—</a:t>
            </a:r>
            <a:r>
              <a:rPr lang="en-US" sz="1350" dirty="0">
                <a:latin typeface="Futura PT Book"/>
              </a:rPr>
              <a:t> </a:t>
            </a:r>
            <a:r>
              <a:rPr lang="ru-RU" sz="1350" dirty="0">
                <a:latin typeface="Futura PT Book"/>
              </a:rPr>
              <a:t>размер словарной памяти</a:t>
            </a:r>
            <a:endParaRPr dirty="0"/>
          </a:p>
          <a:p>
            <a:pPr marL="533400" lvl="1" indent="-260747">
              <a:buFont typeface="+mj-lt"/>
              <a:buAutoNum type="romanUcPeriod"/>
              <a:defRPr/>
            </a:pPr>
            <a:r>
              <a:rPr lang="ru-RU" sz="1350" dirty="0">
                <a:latin typeface="Futura PT Book"/>
              </a:rPr>
              <a:t>Неэффективное использования памяти</a:t>
            </a:r>
            <a:endParaRPr dirty="0"/>
          </a:p>
          <a:p>
            <a:pPr marL="533400" lvl="1" indent="-260747">
              <a:buFont typeface="+mj-lt"/>
              <a:buAutoNum type="romanUcPeriod"/>
              <a:defRPr/>
            </a:pPr>
            <a:r>
              <a:rPr lang="ru-RU" sz="1350" dirty="0">
                <a:latin typeface="Futura PT Book"/>
              </a:rPr>
              <a:t>Векторы не передают контекста</a:t>
            </a:r>
            <a:endParaRPr dirty="0"/>
          </a:p>
        </p:txBody>
      </p:sp>
      <p:sp>
        <p:nvSpPr>
          <p:cNvPr id="8" name="Rectangle 5"/>
          <p:cNvSpPr/>
          <p:nvPr/>
        </p:nvSpPr>
        <p:spPr bwMode="auto">
          <a:xfrm>
            <a:off x="3707904" y="1520217"/>
            <a:ext cx="5624347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 indent="428625" algn="just">
              <a:defRPr/>
            </a:pPr>
            <a:r>
              <a:rPr lang="ru-RU" sz="1350" dirty="0">
                <a:latin typeface="Futura PT Book"/>
              </a:rPr>
              <a:t>         Словарь: </a:t>
            </a:r>
            <a:endParaRPr lang="ru-RU" dirty="0"/>
          </a:p>
          <a:p>
            <a:pPr marL="104775" lvl="1" indent="428625" algn="just">
              <a:defRPr/>
            </a:pPr>
            <a:r>
              <a:rPr lang="ru-RU" sz="1350" dirty="0">
                <a:latin typeface="Futura PT Book"/>
              </a:rPr>
              <a:t>         [алгебра, русский, биология, химия, физика]</a:t>
            </a:r>
          </a:p>
          <a:p>
            <a:pPr marL="104775" lvl="1" algn="just">
              <a:defRPr/>
            </a:pPr>
            <a:endParaRPr lang="ru-RU" sz="1350" dirty="0">
              <a:latin typeface="Futura PT Book"/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4913545" y="2343425"/>
            <a:ext cx="3519920" cy="185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алгебра</a:t>
            </a:r>
            <a:r>
              <a:rPr lang="en-US" sz="1350">
                <a:latin typeface="Futura PT Book"/>
              </a:rPr>
              <a:t> </a:t>
            </a:r>
            <a:r>
              <a:rPr lang="ru-RU" sz="1350">
                <a:latin typeface="Futura PT Book"/>
              </a:rPr>
              <a:t> </a:t>
            </a:r>
            <a:r>
              <a:rPr lang="en-US" sz="1350">
                <a:latin typeface="Futura PT Book"/>
              </a:rPr>
              <a:t> </a:t>
            </a:r>
            <a:r>
              <a:rPr lang="ru-RU" sz="1350">
                <a:latin typeface="Futura PT Book"/>
              </a:rPr>
              <a:t>= </a:t>
            </a:r>
            <a:r>
              <a:rPr lang="en-US" sz="1350">
                <a:latin typeface="Futura PT Book"/>
              </a:rPr>
              <a:t> [ 1,  0,  0,  0,  0 ]</a:t>
            </a:r>
            <a:endParaRPr lang="ru-RU" sz="1350">
              <a:latin typeface="Futura PT Book"/>
            </a:endParaRPr>
          </a:p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русский</a:t>
            </a:r>
            <a:r>
              <a:rPr lang="en-US" sz="1350">
                <a:latin typeface="Futura PT Book"/>
              </a:rPr>
              <a:t> </a:t>
            </a:r>
            <a:r>
              <a:rPr lang="ru-RU" sz="1350">
                <a:latin typeface="Futura PT Book"/>
              </a:rPr>
              <a:t> </a:t>
            </a:r>
            <a:r>
              <a:rPr lang="en-US" sz="1350">
                <a:latin typeface="Futura PT Book"/>
              </a:rPr>
              <a:t> </a:t>
            </a:r>
            <a:r>
              <a:rPr lang="ru-RU" sz="1350">
                <a:latin typeface="Futura PT Book"/>
              </a:rPr>
              <a:t>= </a:t>
            </a:r>
            <a:r>
              <a:rPr lang="en-US" sz="1350">
                <a:latin typeface="Futura PT Book"/>
              </a:rPr>
              <a:t> [ 0,  1,  0,  0,  0 ]</a:t>
            </a:r>
            <a:endParaRPr lang="ru-RU" sz="1350">
              <a:latin typeface="Futura PT Book"/>
            </a:endParaRPr>
          </a:p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биология </a:t>
            </a:r>
            <a:r>
              <a:rPr lang="en-US" sz="1350">
                <a:latin typeface="Futura PT Book"/>
              </a:rPr>
              <a:t> </a:t>
            </a:r>
            <a:r>
              <a:rPr lang="ru-RU" sz="1350">
                <a:latin typeface="Futura PT Book"/>
              </a:rPr>
              <a:t>= </a:t>
            </a:r>
            <a:r>
              <a:rPr lang="en-US" sz="1350">
                <a:latin typeface="Futura PT Book"/>
              </a:rPr>
              <a:t> [ 0,  0,  1,  0,  0 ]</a:t>
            </a:r>
            <a:endParaRPr lang="ru-RU" sz="1350">
              <a:latin typeface="Futura PT Book"/>
            </a:endParaRPr>
          </a:p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химия</a:t>
            </a:r>
            <a:r>
              <a:rPr lang="en-US" sz="1350">
                <a:latin typeface="Futura PT Book"/>
              </a:rPr>
              <a:t> </a:t>
            </a:r>
            <a:r>
              <a:rPr lang="ru-RU" sz="1350">
                <a:latin typeface="Futura PT Book"/>
              </a:rPr>
              <a:t> </a:t>
            </a:r>
            <a:r>
              <a:rPr lang="en-US" sz="1350">
                <a:latin typeface="Futura PT Book"/>
              </a:rPr>
              <a:t>     </a:t>
            </a:r>
            <a:r>
              <a:rPr lang="ru-RU" sz="1350">
                <a:latin typeface="Futura PT Book"/>
              </a:rPr>
              <a:t>= </a:t>
            </a:r>
            <a:r>
              <a:rPr lang="en-US" sz="1350">
                <a:latin typeface="Futura PT Book"/>
              </a:rPr>
              <a:t> [ 0,  0,  0,  1,  0 ]</a:t>
            </a:r>
            <a:endParaRPr lang="ru-RU" sz="1350">
              <a:latin typeface="Futura PT Book"/>
            </a:endParaRPr>
          </a:p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физика</a:t>
            </a:r>
            <a:r>
              <a:rPr lang="en-US" sz="1350">
                <a:latin typeface="Futura PT Book"/>
              </a:rPr>
              <a:t> </a:t>
            </a:r>
            <a:r>
              <a:rPr lang="ru-RU" sz="1350">
                <a:latin typeface="Futura PT Book"/>
              </a:rPr>
              <a:t> </a:t>
            </a:r>
            <a:r>
              <a:rPr lang="en-US" sz="1350">
                <a:latin typeface="Futura PT Book"/>
              </a:rPr>
              <a:t>  </a:t>
            </a:r>
            <a:r>
              <a:rPr lang="ru-RU" sz="1350">
                <a:latin typeface="Futura PT Book"/>
              </a:rPr>
              <a:t>= </a:t>
            </a:r>
            <a:r>
              <a:rPr lang="en-US" sz="1350">
                <a:latin typeface="Futura PT Book"/>
              </a:rPr>
              <a:t> [ 0,  0,  0,  0,  1 ]</a:t>
            </a:r>
            <a:endParaRPr lang="ru-RU" sz="1350">
              <a:latin typeface="Futura PT Book"/>
            </a:endParaRPr>
          </a:p>
          <a:p>
            <a:pPr marL="104775" lvl="1" algn="just">
              <a:defRPr/>
            </a:pPr>
            <a:endParaRPr lang="ru-RU" sz="1350">
              <a:latin typeface="Futura PT Book"/>
            </a:endParaRPr>
          </a:p>
        </p:txBody>
      </p:sp>
      <p:cxnSp>
        <p:nvCxnSpPr>
          <p:cNvPr id="10" name="Прямая со стрелкой 16"/>
          <p:cNvCxnSpPr>
            <a:cxnSpLocks/>
          </p:cNvCxnSpPr>
          <p:nvPr/>
        </p:nvCxnSpPr>
        <p:spPr bwMode="auto">
          <a:xfrm>
            <a:off x="6663182" y="2031997"/>
            <a:ext cx="0" cy="196042"/>
          </a:xfrm>
          <a:prstGeom prst="straightConnector1">
            <a:avLst/>
          </a:prstGeom>
          <a:ln w="12700"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1E22AA"/>
                </a:solidFill>
              </a:rPr>
              <a:t>ВЕКТОРИЗАЦИЯ ТЕКСТА. </a:t>
            </a:r>
            <a:r>
              <a:rPr lang="en-US">
                <a:solidFill>
                  <a:srgbClr val="1E22AA"/>
                </a:solidFill>
              </a:rPr>
              <a:t>One-hot encoding </a:t>
            </a:r>
            <a:endParaRPr/>
          </a:p>
        </p:txBody>
      </p:sp>
      <p:cxnSp>
        <p:nvCxnSpPr>
          <p:cNvPr id="12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5" name="Прямоугольник 12"/>
          <p:cNvSpPr/>
          <p:nvPr/>
        </p:nvSpPr>
        <p:spPr bwMode="auto">
          <a:xfrm>
            <a:off x="861227" y="1475512"/>
            <a:ext cx="3710772" cy="258831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Прямоугольник 13"/>
          <p:cNvSpPr/>
          <p:nvPr/>
        </p:nvSpPr>
        <p:spPr bwMode="auto">
          <a:xfrm>
            <a:off x="801708" y="1541059"/>
            <a:ext cx="3710772" cy="258831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Rectangle 5"/>
          <p:cNvSpPr/>
          <p:nvPr/>
        </p:nvSpPr>
        <p:spPr bwMode="auto">
          <a:xfrm>
            <a:off x="801708" y="1636922"/>
            <a:ext cx="3639869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 indent="428625" algn="just">
              <a:defRPr/>
            </a:pPr>
            <a:r>
              <a:rPr lang="ru-RU" sz="1350">
                <a:latin typeface="Futura PT Book"/>
              </a:rPr>
              <a:t>Значения вектора </a:t>
            </a:r>
            <a:r>
              <a:rPr lang="en-US" sz="1350">
                <a:latin typeface="Futura PT Book"/>
              </a:rPr>
              <a:t>Bag-of-Words (BOW)</a:t>
            </a:r>
            <a:r>
              <a:rPr lang="ru-RU" sz="1350">
                <a:latin typeface="Futura PT Book"/>
              </a:rPr>
              <a:t> представляют частоту, с которой каждое слово встречается в тексте</a:t>
            </a:r>
            <a:endParaRPr/>
          </a:p>
          <a:p>
            <a:pPr marL="104775" lvl="1" algn="just">
              <a:defRPr/>
            </a:pPr>
            <a:endParaRPr lang="ru-RU" sz="1350">
              <a:latin typeface="Futura PT Book"/>
            </a:endParaRPr>
          </a:p>
          <a:p>
            <a:pPr marL="104775" lvl="1" algn="just">
              <a:defRPr/>
            </a:pPr>
            <a:r>
              <a:rPr lang="ru-RU" sz="1350">
                <a:latin typeface="Futura PT Book"/>
              </a:rPr>
              <a:t>Ключевые особенности</a:t>
            </a:r>
            <a:r>
              <a:rPr lang="en-US" sz="1350">
                <a:latin typeface="Futura PT Book"/>
              </a:rPr>
              <a:t> BOW:</a:t>
            </a:r>
            <a:r>
              <a:rPr lang="ru-RU" sz="1350">
                <a:latin typeface="Futura PT Book"/>
              </a:rPr>
              <a:t> </a:t>
            </a:r>
            <a:endParaRPr lang="en-US" sz="1350">
              <a:latin typeface="Futura PT Book"/>
            </a:endParaRPr>
          </a:p>
          <a:p>
            <a:pPr marL="533400" lvl="1" indent="-260747" algn="just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Интуитивно понятный </a:t>
            </a:r>
            <a:endParaRPr/>
          </a:p>
          <a:p>
            <a:pPr marL="533400" lvl="1" indent="-260747" algn="just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Не сохраняет порядок слов</a:t>
            </a:r>
            <a:endParaRPr/>
          </a:p>
          <a:p>
            <a:pPr marL="533400" lvl="1" indent="-260747" algn="just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Работает со всеми словами одинаково</a:t>
            </a:r>
            <a:endParaRPr/>
          </a:p>
          <a:p>
            <a:pPr marL="533400" lvl="1" indent="-260747" algn="just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Матрица требует много памяти </a:t>
            </a:r>
            <a:endParaRPr/>
          </a:p>
        </p:txBody>
      </p:sp>
      <p:sp>
        <p:nvSpPr>
          <p:cNvPr id="8" name="Rectangle 5"/>
          <p:cNvSpPr/>
          <p:nvPr/>
        </p:nvSpPr>
        <p:spPr bwMode="auto">
          <a:xfrm>
            <a:off x="4458754" y="1220157"/>
            <a:ext cx="423379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 indent="428625" algn="ctr">
              <a:defRPr/>
            </a:pPr>
            <a:r>
              <a:rPr lang="ru-RU" sz="1350">
                <a:latin typeface="Futura PT Book"/>
              </a:rPr>
              <a:t>Я люблю делать домашку по алгебре, а ты любишь?</a:t>
            </a:r>
            <a:endParaRPr/>
          </a:p>
          <a:p>
            <a:pPr marL="104775" lvl="1" algn="just">
              <a:defRPr/>
            </a:pPr>
            <a:endParaRPr lang="ru-RU" sz="1350">
              <a:latin typeface="Futura PT Book"/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5614635" y="1939172"/>
            <a:ext cx="2131416" cy="1616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1 – алгебра</a:t>
            </a:r>
            <a:endParaRPr/>
          </a:p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0 – биология</a:t>
            </a:r>
            <a:endParaRPr/>
          </a:p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1 – делать</a:t>
            </a:r>
            <a:endParaRPr/>
          </a:p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1 – домашка</a:t>
            </a:r>
            <a:endParaRPr/>
          </a:p>
          <a:p>
            <a:pPr marL="104775" lvl="1" indent="428625" algn="just">
              <a:lnSpc>
                <a:spcPct val="150000"/>
              </a:lnSpc>
              <a:defRPr/>
            </a:pPr>
            <a:r>
              <a:rPr lang="ru-RU" sz="1350">
                <a:latin typeface="Futura PT Book"/>
              </a:rPr>
              <a:t>2 – любить</a:t>
            </a:r>
            <a:endParaRPr/>
          </a:p>
        </p:txBody>
      </p:sp>
      <p:cxnSp>
        <p:nvCxnSpPr>
          <p:cNvPr id="10" name="Прямая со стрелкой 17"/>
          <p:cNvCxnSpPr>
            <a:cxnSpLocks/>
          </p:cNvCxnSpPr>
          <p:nvPr/>
        </p:nvCxnSpPr>
        <p:spPr bwMode="auto">
          <a:xfrm>
            <a:off x="6680342" y="1757955"/>
            <a:ext cx="0" cy="196042"/>
          </a:xfrm>
          <a:prstGeom prst="straightConnector1">
            <a:avLst/>
          </a:prstGeom>
          <a:ln w="12700"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"/>
          <p:cNvSpPr/>
          <p:nvPr/>
        </p:nvSpPr>
        <p:spPr bwMode="auto">
          <a:xfrm>
            <a:off x="5892933" y="3911429"/>
            <a:ext cx="177540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 algn="just">
              <a:defRPr/>
            </a:pPr>
            <a:r>
              <a:rPr lang="en-US" sz="1350" dirty="0">
                <a:latin typeface="Futura PT Book"/>
              </a:rPr>
              <a:t>[ 1,  0,  1,  1,  2 ]</a:t>
            </a:r>
            <a:endParaRPr lang="ru-RU" sz="1350" dirty="0">
              <a:latin typeface="Futura PT Book"/>
            </a:endParaRPr>
          </a:p>
          <a:p>
            <a:pPr marL="104775" lvl="1" algn="just">
              <a:defRPr/>
            </a:pPr>
            <a:endParaRPr lang="ru-RU" sz="1350" dirty="0">
              <a:latin typeface="Futura PT Book"/>
            </a:endParaRPr>
          </a:p>
        </p:txBody>
      </p:sp>
      <p:cxnSp>
        <p:nvCxnSpPr>
          <p:cNvPr id="12" name="Прямая со стрелкой 20"/>
          <p:cNvCxnSpPr>
            <a:cxnSpLocks/>
          </p:cNvCxnSpPr>
          <p:nvPr/>
        </p:nvCxnSpPr>
        <p:spPr bwMode="auto">
          <a:xfrm>
            <a:off x="6696589" y="3617366"/>
            <a:ext cx="0" cy="196042"/>
          </a:xfrm>
          <a:prstGeom prst="straightConnector1">
            <a:avLst/>
          </a:prstGeom>
          <a:ln w="12700"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1E22AA"/>
                </a:solidFill>
              </a:rPr>
              <a:t>ВЕКТОРИЗАЦИЯ ТЕКСТА. </a:t>
            </a:r>
            <a:r>
              <a:rPr lang="en-US">
                <a:solidFill>
                  <a:srgbClr val="1E22AA"/>
                </a:solidFill>
              </a:rPr>
              <a:t>Bag-of-Words</a:t>
            </a:r>
            <a:endParaRPr/>
          </a:p>
        </p:txBody>
      </p:sp>
      <p:cxnSp>
        <p:nvCxnSpPr>
          <p:cNvPr id="14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0"/>
          <p:cNvSpPr/>
          <p:nvPr/>
        </p:nvSpPr>
        <p:spPr bwMode="auto">
          <a:xfrm>
            <a:off x="357493" y="819192"/>
            <a:ext cx="5531327" cy="4004555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Прямоугольник 11"/>
          <p:cNvSpPr/>
          <p:nvPr/>
        </p:nvSpPr>
        <p:spPr bwMode="auto">
          <a:xfrm>
            <a:off x="297973" y="884740"/>
            <a:ext cx="5531327" cy="4004555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 bwMode="auto">
              <a:xfrm>
                <a:off x="314631" y="916043"/>
                <a:ext cx="5531326" cy="3665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04775" lvl="1" indent="428625" algn="just">
                  <a:defRPr/>
                </a:pPr>
                <a:r>
                  <a:rPr lang="en-US" sz="1200">
                    <a:latin typeface="Futura PT Book"/>
                  </a:rPr>
                  <a:t>Term Frequency </a:t>
                </a:r>
                <a:r>
                  <a:rPr lang="ru-RU" sz="1200">
                    <a:latin typeface="Futura PT Book"/>
                  </a:rPr>
                  <a:t>—</a:t>
                </a:r>
                <a:r>
                  <a:rPr lang="en-US" sz="1200">
                    <a:latin typeface="Futura PT Book"/>
                  </a:rPr>
                  <a:t> Inverse Document Frequency </a:t>
                </a:r>
                <a:r>
                  <a:rPr lang="ru-RU" sz="1200">
                    <a:latin typeface="Futura PT Book"/>
                  </a:rPr>
                  <a:t>(</a:t>
                </a:r>
                <a:r>
                  <a:rPr lang="en-US" sz="1200">
                    <a:latin typeface="Futura PT Book"/>
                  </a:rPr>
                  <a:t>TF-IDF</a:t>
                </a:r>
                <a:r>
                  <a:rPr lang="ru-RU" sz="1200">
                    <a:latin typeface="Futura PT Book"/>
                  </a:rPr>
                  <a:t>-вектор) учитывает важность слова в зависимости от частоты его использования в документе</a:t>
                </a:r>
                <a:endParaRPr lang="en-US" sz="1200">
                  <a:latin typeface="Futura PT Book"/>
                </a:endParaRPr>
              </a:p>
              <a:p>
                <a:pPr marL="104775" lvl="1" indent="428625" algn="just">
                  <a:defRPr/>
                </a:pPr>
                <a:endParaRPr lang="ru-RU" sz="1200">
                  <a:latin typeface="Futura PT Book"/>
                </a:endParaRPr>
              </a:p>
              <a:p>
                <a:pPr marL="128587" lvl="1" algn="just">
                  <a:defRPr/>
                </a:pPr>
                <a:r>
                  <a:rPr lang="ru-RU" sz="1200">
                    <a:latin typeface="Futura PT Book"/>
                  </a:rPr>
                  <a:t>Подсчет вектора состоит из трех этапов:</a:t>
                </a:r>
                <a:endParaRPr/>
              </a:p>
              <a:p>
                <a:pPr marL="571500" lvl="1" indent="-300038" algn="just">
                  <a:buFont typeface="+mj-lt"/>
                  <a:buAutoNum type="romanUcPeriod"/>
                  <a:defRPr/>
                </a:pPr>
                <a:r>
                  <a:rPr lang="en-US" sz="1200">
                    <a:latin typeface="Futura PT Book"/>
                  </a:rPr>
                  <a:t>Term Frequency</a:t>
                </a:r>
                <a:r>
                  <a:rPr lang="ru-RU" sz="1200">
                    <a:latin typeface="Futura PT Book"/>
                  </a:rPr>
                  <a:t> — количество раз, когда слово появлялось в документе, деленное на общее количество слов в документе: </a:t>
                </a:r>
                <a:br>
                  <a:rPr lang="en-US" sz="1200">
                    <a:latin typeface="Futura PT Book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222222"/>
                            </a:solidFill>
                            <a:latin typeface="Cambria Math"/>
                          </a:rPr>
                          <m:t>𝑡𝑓</m:t>
                        </m:r>
                      </m:e>
                      <m:sub>
                        <m:r>
                          <a:rPr lang="en-US" sz="1200" i="1">
                            <a:solidFill>
                              <a:srgbClr val="222222"/>
                            </a:solidFill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1200" i="1">
                        <a:solidFill>
                          <a:srgbClr val="22222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222222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222222"/>
                                </a:solidFill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200" i="1">
                                <a:solidFill>
                                  <a:srgbClr val="222222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222222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222222"/>
                                    </a:solidFill>
                                    <a:latin typeface="Cambria Math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ru-RU" sz="1200">
                  <a:latin typeface="Futura PT Book"/>
                </a:endParaRPr>
              </a:p>
              <a:p>
                <a:pPr marL="571500" lvl="1" indent="-300038">
                  <a:buFont typeface="+mj-lt"/>
                  <a:buAutoNum type="romanUcPeriod"/>
                  <a:defRPr/>
                </a:pPr>
                <a:r>
                  <a:rPr lang="en-US" sz="1200">
                    <a:latin typeface="Futura PT Book"/>
                  </a:rPr>
                  <a:t>Inverse Document Frequency </a:t>
                </a:r>
                <a:r>
                  <a:rPr lang="ru-RU" sz="1200">
                    <a:latin typeface="Futura PT Book"/>
                  </a:rPr>
                  <a:t>—измеряет, является ли слово распространенным или редким в документе: </a:t>
                </a:r>
                <a:br>
                  <a:rPr lang="en-US" sz="1200">
                    <a:latin typeface="Futura PT Book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222222"/>
                        </a:solidFill>
                        <a:latin typeface="Cambria Math"/>
                      </a:rPr>
                      <m:t>𝑖𝑑𝑓</m:t>
                    </m:r>
                    <m:r>
                      <a:rPr lang="en-US" sz="1200" i="1">
                        <a:solidFill>
                          <a:srgbClr val="222222"/>
                        </a:solidFill>
                        <a:latin typeface="Cambria Math"/>
                      </a:rPr>
                      <m:t>(</m:t>
                    </m:r>
                    <m:r>
                      <a:rPr lang="en-US" sz="1200" i="1">
                        <a:solidFill>
                          <a:srgbClr val="222222"/>
                        </a:solidFill>
                        <a:latin typeface="Cambria Math"/>
                      </a:rPr>
                      <m:t>𝑤</m:t>
                    </m:r>
                    <m:r>
                      <a:rPr lang="en-US" sz="1200" i="1">
                        <a:solidFill>
                          <a:srgbClr val="222222"/>
                        </a:solidFill>
                        <a:latin typeface="Cambria Math"/>
                      </a:rPr>
                      <m:t>)</m:t>
                    </m:r>
                    <m:r>
                      <m:rPr>
                        <m:nor/>
                      </m:rPr>
                      <a:rPr lang="en-GB" sz="1200">
                        <a:solidFill>
                          <a:srgbClr val="222222"/>
                        </a:solidFill>
                      </a:rPr>
                      <m:t>=</m:t>
                    </m:r>
                    <m:func>
                      <m:funcPr>
                        <m:ctrlPr>
                          <a:rPr lang="en-GB" sz="1200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/>
                            <a:cs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200">
                            <a:solidFill>
                              <a:srgbClr val="222222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1200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1200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  <a:cs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solidFill>
                                      <a:srgbClr val="222222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GB" sz="1200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  <a:cs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rgbClr val="222222"/>
                                        </a:solidFill>
                                        <a:latin typeface="Cambria Math"/>
                                      </a:rPr>
                                      <m:t>𝑑𝑓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222222"/>
                                        </a:solidFill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200">
                  <a:latin typeface="Futura PT Book"/>
                </a:endParaRPr>
              </a:p>
              <a:p>
                <a:pPr marL="571500" lvl="1" indent="-300038" algn="just">
                  <a:buFont typeface="+mj-lt"/>
                  <a:buAutoNum type="romanUcPeriod"/>
                  <a:defRPr/>
                </a:pPr>
                <a:r>
                  <a:rPr lang="ru-RU" sz="1200">
                    <a:latin typeface="Futura PT Book"/>
                  </a:rPr>
                  <a:t>Финальное значение </a:t>
                </a:r>
                <a:r>
                  <a:rPr lang="en-US" sz="1200">
                    <a:latin typeface="Futura PT Book"/>
                  </a:rPr>
                  <a:t>TF-IDF:</a:t>
                </a:r>
                <a:endParaRPr lang="ru-RU" sz="1200">
                  <a:latin typeface="Futura PT Book"/>
                </a:endParaRPr>
              </a:p>
              <a:p>
                <a:pPr marL="1814513" lvl="1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222222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222222"/>
                              </a:solidFill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12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𝑡𝑓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sz="1200" i="1">
                          <a:latin typeface="Cambria Math"/>
                        </a:rPr>
                        <m:t> </m:t>
                      </m:r>
                      <m:r>
                        <a:rPr lang="ru-RU" sz="1200" i="1">
                          <a:latin typeface="Cambria Math"/>
                        </a:rPr>
                        <m:t>∗</m:t>
                      </m:r>
                      <m:r>
                        <a:rPr lang="en-US" sz="1200" i="1">
                          <a:latin typeface="Cambria Math"/>
                        </a:rPr>
                        <m:t> </m:t>
                      </m:r>
                      <m:r>
                        <a:rPr lang="en-US" sz="1200" i="1">
                          <a:latin typeface="Cambria Math"/>
                        </a:rPr>
                        <m:t>𝑖𝑑𝑓</m:t>
                      </m:r>
                      <m:r>
                        <a:rPr lang="en-US" sz="1200" i="1">
                          <a:latin typeface="Cambria Math"/>
                        </a:rPr>
                        <m:t>(</m:t>
                      </m:r>
                      <m:r>
                        <a:rPr lang="en-US" sz="1200" i="1">
                          <a:latin typeface="Cambria Math"/>
                        </a:rPr>
                        <m:t>𝑤</m:t>
                      </m:r>
                      <m:r>
                        <a:rPr lang="en-US" sz="12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1200"/>
              </a:p>
              <a:p>
                <a:pPr marL="104775" lvl="1" algn="just">
                  <a:defRPr/>
                </a:pPr>
                <a:endParaRPr lang="en-US" sz="1200">
                  <a:latin typeface="Futura PT Book"/>
                </a:endParaRPr>
              </a:p>
              <a:p>
                <a:pPr marL="104775" lvl="1" algn="just">
                  <a:defRPr/>
                </a:pPr>
                <a:r>
                  <a:rPr lang="ru-RU" sz="1200">
                    <a:latin typeface="Futura PT Book"/>
                  </a:rPr>
                  <a:t>Ключевые особенности</a:t>
                </a:r>
                <a:r>
                  <a:rPr lang="en-US" sz="1200">
                    <a:latin typeface="Futura PT Book"/>
                  </a:rPr>
                  <a:t> TF-IDF:</a:t>
                </a:r>
                <a:endParaRPr/>
              </a:p>
              <a:p>
                <a:pPr marL="533400" lvl="1" indent="-260747" algn="just">
                  <a:buFont typeface="+mj-lt"/>
                  <a:buAutoNum type="romanUcPeriod"/>
                  <a:defRPr/>
                </a:pPr>
                <a:r>
                  <a:rPr lang="ru-RU" sz="1200">
                    <a:latin typeface="Futura PT Book"/>
                  </a:rPr>
                  <a:t>«Наказывает» часто встречающиеся слова</a:t>
                </a:r>
                <a:endParaRPr/>
              </a:p>
              <a:p>
                <a:pPr marL="533400" lvl="1" indent="-260747" algn="just">
                  <a:buFont typeface="+mj-lt"/>
                  <a:buAutoNum type="romanUcPeriod"/>
                  <a:defRPr/>
                </a:pPr>
                <a:r>
                  <a:rPr lang="ru-RU" sz="1200">
                    <a:latin typeface="Futura PT Book"/>
                  </a:rPr>
                  <a:t>Придает больший вес менее частым или редким словам</a:t>
                </a:r>
                <a:endParaRPr/>
              </a:p>
              <a:p>
                <a:pPr marL="533400" lvl="1" indent="-260747" algn="just">
                  <a:buFont typeface="+mj-lt"/>
                  <a:buAutoNum type="romanUcPeriod"/>
                  <a:defRPr/>
                </a:pPr>
                <a:r>
                  <a:rPr lang="ru-RU" sz="1200">
                    <a:latin typeface="Futura PT Book"/>
                  </a:rPr>
                  <a:t>Требует много памяти для большого набора данных</a:t>
                </a:r>
                <a:endParaRPr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4631" y="916043"/>
                <a:ext cx="5531326" cy="3665875"/>
              </a:xfrm>
              <a:prstGeom prst="rect">
                <a:avLst/>
              </a:prstGeom>
              <a:blipFill>
                <a:blip r:embed="rId2"/>
                <a:stretch>
                  <a:fillRect t="-346" b="-934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5"/>
          <p:cNvSpPr/>
          <p:nvPr/>
        </p:nvSpPr>
        <p:spPr bwMode="auto">
          <a:xfrm>
            <a:off x="6127272" y="869680"/>
            <a:ext cx="29351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4813" lvl="1" indent="-300038">
              <a:buFont typeface="+mj-lt"/>
              <a:buAutoNum type="romanUcPeriod"/>
              <a:defRPr/>
            </a:pPr>
            <a:r>
              <a:rPr lang="ru-RU" sz="1200">
                <a:latin typeface="Futura PT Book"/>
              </a:rPr>
              <a:t>Я люблю делать домашку по алгебре, а ты любишь?</a:t>
            </a:r>
            <a:endParaRPr lang="en-US" sz="1200">
              <a:latin typeface="Futura PT Book"/>
            </a:endParaRPr>
          </a:p>
          <a:p>
            <a:pPr marL="404813" lvl="1" indent="-300038">
              <a:buFont typeface="+mj-lt"/>
              <a:buAutoNum type="romanUcPeriod"/>
              <a:defRPr/>
            </a:pPr>
            <a:r>
              <a:rPr lang="ru-RU" sz="1200">
                <a:latin typeface="Futura PT Book"/>
              </a:rPr>
              <a:t>А давай вместе решать уравнения по алгебре</a:t>
            </a:r>
            <a:endParaRPr/>
          </a:p>
          <a:p>
            <a:pPr marL="404813" lvl="1" indent="-300038">
              <a:buFont typeface="+mj-lt"/>
              <a:buAutoNum type="romanUcPeriod"/>
              <a:defRPr/>
            </a:pPr>
            <a:r>
              <a:rPr lang="ru-RU" sz="1200">
                <a:latin typeface="Futura PT Book"/>
              </a:rPr>
              <a:t>А я люблю своего кота</a:t>
            </a:r>
            <a:endParaRPr/>
          </a:p>
        </p:txBody>
      </p:sp>
      <p:cxnSp>
        <p:nvCxnSpPr>
          <p:cNvPr id="8" name="Прямая со стрелкой 17"/>
          <p:cNvCxnSpPr>
            <a:cxnSpLocks/>
          </p:cNvCxnSpPr>
          <p:nvPr/>
        </p:nvCxnSpPr>
        <p:spPr bwMode="auto">
          <a:xfrm>
            <a:off x="7682373" y="1926477"/>
            <a:ext cx="0" cy="196042"/>
          </a:xfrm>
          <a:prstGeom prst="straightConnector1">
            <a:avLst/>
          </a:prstGeom>
          <a:ln w="12700"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74165"/>
              </p:ext>
            </p:extLst>
          </p:nvPr>
        </p:nvGraphicFramePr>
        <p:xfrm>
          <a:off x="5962974" y="2272741"/>
          <a:ext cx="2008836" cy="1348740"/>
        </p:xfrm>
        <a:graphic>
          <a:graphicData uri="http://schemas.openxmlformats.org/drawingml/2006/table">
            <a:tbl>
              <a:tblPr firstRow="1" bandRow="1">
                <a:tableStyleId>{FBFB8D90-B968-9D34-F951-9E7656C605AA}</a:tableStyleId>
              </a:tblPr>
              <a:tblGrid>
                <a:gridCol w="83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I.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II.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III.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а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1/9</a:t>
                      </a:r>
                      <a:endParaRPr lang="ru-RU" sz="1100" dirty="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1/6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1/4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алгебра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1/9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1/6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0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любить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/9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0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1/4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кот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0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0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1/4</a:t>
                      </a:r>
                      <a:endParaRPr lang="ru-RU" sz="1100" dirty="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455587"/>
              </p:ext>
            </p:extLst>
          </p:nvPr>
        </p:nvGraphicFramePr>
        <p:xfrm>
          <a:off x="8266301" y="2272741"/>
          <a:ext cx="796093" cy="1348740"/>
        </p:xfrm>
        <a:graphic>
          <a:graphicData uri="http://schemas.openxmlformats.org/drawingml/2006/table">
            <a:tbl>
              <a:tblPr firstRow="1" bandRow="1">
                <a:tableStyleId>{FBFB8D90-B968-9D34-F951-9E7656C605AA}</a:tableStyleId>
              </a:tblPr>
              <a:tblGrid>
                <a:gridCol w="796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IDF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log(3/</a:t>
                      </a:r>
                      <a:r>
                        <a:rPr lang="ru-RU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)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log(3/2)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log(3/2)</a:t>
                      </a:r>
                      <a:endParaRPr lang="ru-RU" sz="110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cap="none" spc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Futura PT Book"/>
                          <a:ea typeface="+mn-ea"/>
                          <a:cs typeface="+mn-cs"/>
                        </a:rPr>
                        <a:t>log(3/1)</a:t>
                      </a:r>
                      <a:endParaRPr lang="ru-RU" sz="1100" dirty="0"/>
                    </a:p>
                  </a:txBody>
                  <a:tcPr marL="68580" marR="68580" marT="34290" marB="34290">
                    <a:lnL w="19050" algn="ctr">
                      <a:solidFill>
                        <a:srgbClr val="1E22AC"/>
                      </a:solidFill>
                    </a:lnL>
                    <a:lnR w="19050" algn="ctr">
                      <a:solidFill>
                        <a:srgbClr val="1E22AC"/>
                      </a:solidFill>
                    </a:lnR>
                    <a:lnT w="19050" algn="ctr">
                      <a:solidFill>
                        <a:srgbClr val="1E22AC"/>
                      </a:solidFill>
                    </a:lnT>
                    <a:lnB w="19050" algn="ctr">
                      <a:solidFill>
                        <a:srgbClr val="1E22A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5"/>
          <p:cNvSpPr/>
          <p:nvPr/>
        </p:nvSpPr>
        <p:spPr bwMode="auto">
          <a:xfrm>
            <a:off x="7879122" y="2272741"/>
            <a:ext cx="3336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>
              <a:defRPr/>
            </a:pPr>
            <a:r>
              <a:rPr lang="en-US" sz="1200" dirty="0">
                <a:latin typeface="Futura PT Book"/>
              </a:rPr>
              <a:t>*</a:t>
            </a:r>
            <a:endParaRPr lang="ru-RU" sz="1200" dirty="0">
              <a:latin typeface="Futura PT Book"/>
            </a:endParaRPr>
          </a:p>
        </p:txBody>
      </p:sp>
      <p:sp>
        <p:nvSpPr>
          <p:cNvPr id="12" name="Rectangle 5"/>
          <p:cNvSpPr/>
          <p:nvPr/>
        </p:nvSpPr>
        <p:spPr bwMode="auto">
          <a:xfrm>
            <a:off x="6715435" y="1997823"/>
            <a:ext cx="4722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>
              <a:defRPr/>
            </a:pPr>
            <a:r>
              <a:rPr lang="en-US" sz="1200">
                <a:latin typeface="Futura PT Book"/>
              </a:rPr>
              <a:t>TF</a:t>
            </a:r>
            <a:endParaRPr lang="ru-RU" sz="1200">
              <a:latin typeface="Futura PT Book"/>
            </a:endParaRPr>
          </a:p>
        </p:txBody>
      </p:sp>
      <p:cxnSp>
        <p:nvCxnSpPr>
          <p:cNvPr id="13" name="Прямая со стрелкой 21"/>
          <p:cNvCxnSpPr>
            <a:cxnSpLocks/>
          </p:cNvCxnSpPr>
          <p:nvPr/>
        </p:nvCxnSpPr>
        <p:spPr bwMode="auto">
          <a:xfrm>
            <a:off x="7682373" y="3771704"/>
            <a:ext cx="0" cy="196042"/>
          </a:xfrm>
          <a:prstGeom prst="straightConnector1">
            <a:avLst/>
          </a:prstGeom>
          <a:ln w="12700"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1E22AA"/>
                </a:solidFill>
              </a:rPr>
              <a:t>ВЕКТОРИЗАЦИЯ ТЕКСТА. </a:t>
            </a:r>
            <a:r>
              <a:rPr lang="en-GB">
                <a:solidFill>
                  <a:srgbClr val="1E22AC"/>
                </a:solidFill>
                <a:latin typeface="Futura PT Book"/>
              </a:rPr>
              <a:t>Term Frequency</a:t>
            </a:r>
            <a:r>
              <a:rPr lang="ru-RU">
                <a:solidFill>
                  <a:srgbClr val="1E22AC"/>
                </a:solidFill>
              </a:rPr>
              <a:t> </a:t>
            </a:r>
            <a:r>
              <a:rPr lang="en-GB">
                <a:solidFill>
                  <a:srgbClr val="1E22AC"/>
                </a:solidFill>
                <a:latin typeface="Futura PT Book"/>
              </a:rPr>
              <a:t>-</a:t>
            </a:r>
            <a:r>
              <a:rPr lang="ru-RU">
                <a:solidFill>
                  <a:srgbClr val="1E22AC"/>
                </a:solidFill>
              </a:rPr>
              <a:t> </a:t>
            </a:r>
            <a:r>
              <a:rPr lang="en-GB">
                <a:solidFill>
                  <a:srgbClr val="1E22AC"/>
                </a:solidFill>
                <a:latin typeface="Futura PT Book"/>
              </a:rPr>
              <a:t>Inverse Document Frequency </a:t>
            </a:r>
            <a:endParaRPr lang="en-US">
              <a:solidFill>
                <a:srgbClr val="1E22AA"/>
              </a:solidFill>
            </a:endParaRPr>
          </a:p>
        </p:txBody>
      </p:sp>
      <p:cxnSp>
        <p:nvCxnSpPr>
          <p:cNvPr id="15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1" descr="Background pattern&#10;&#10;Description automatically generated"/>
          <p:cNvPicPr>
            <a:picLocks noChangeAspect="1"/>
          </p:cNvPicPr>
          <p:nvPr/>
        </p:nvPicPr>
        <p:blipFill>
          <a:blip r:embed="rId2"/>
          <a:srcRect r="1927"/>
          <a:stretch/>
        </p:blipFill>
        <p:spPr bwMode="auto">
          <a:xfrm>
            <a:off x="1854208" y="-20538"/>
            <a:ext cx="7326305" cy="5164038"/>
          </a:xfrm>
          <a:prstGeom prst="rect">
            <a:avLst/>
          </a:prstGeom>
        </p:spPr>
      </p:pic>
      <p:pic>
        <p:nvPicPr>
          <p:cNvPr id="5" name="Picture 18" descr="Shape&#10;&#10;Description automatically generated"/>
          <p:cNvPicPr>
            <a:picLocks noChangeAspect="1"/>
          </p:cNvPicPr>
          <p:nvPr/>
        </p:nvPicPr>
        <p:blipFill>
          <a:blip r:embed="rId3"/>
          <a:srcRect l="3421" t="4898"/>
          <a:stretch/>
        </p:blipFill>
        <p:spPr bwMode="auto">
          <a:xfrm>
            <a:off x="0" y="0"/>
            <a:ext cx="7130728" cy="5143500"/>
          </a:xfrm>
          <a:prstGeom prst="rect">
            <a:avLst/>
          </a:prstGeom>
        </p:spPr>
      </p:pic>
      <p:sp>
        <p:nvSpPr>
          <p:cNvPr id="6" name="Прямоугольник 7"/>
          <p:cNvSpPr>
            <a:spLocks noChangeAspect="1"/>
          </p:cNvSpPr>
          <p:nvPr/>
        </p:nvSpPr>
        <p:spPr bwMode="auto">
          <a:xfrm flipH="1">
            <a:off x="-13353" y="-2464496"/>
            <a:ext cx="0" cy="0"/>
          </a:xfrm>
          <a:custGeom>
            <a:avLst/>
            <a:gdLst>
              <a:gd name="connsiteX0" fmla="*/ 0 w 7083972"/>
              <a:gd name="connsiteY0" fmla="*/ 0 h 6836782"/>
              <a:gd name="connsiteX1" fmla="*/ 7083972 w 7083972"/>
              <a:gd name="connsiteY1" fmla="*/ 0 h 6836782"/>
              <a:gd name="connsiteX2" fmla="*/ 7083972 w 7083972"/>
              <a:gd name="connsiteY2" fmla="*/ 6836782 h 6836782"/>
              <a:gd name="connsiteX3" fmla="*/ 0 w 7083972"/>
              <a:gd name="connsiteY3" fmla="*/ 6836782 h 6836782"/>
              <a:gd name="connsiteX4" fmla="*/ 0 w 7083972"/>
              <a:gd name="connsiteY4" fmla="*/ 0 h 6836782"/>
              <a:gd name="connsiteX0" fmla="*/ 1849821 w 7083972"/>
              <a:gd name="connsiteY0" fmla="*/ 0 h 6847292"/>
              <a:gd name="connsiteX1" fmla="*/ 7083972 w 7083972"/>
              <a:gd name="connsiteY1" fmla="*/ 10510 h 6847292"/>
              <a:gd name="connsiteX2" fmla="*/ 7083972 w 7083972"/>
              <a:gd name="connsiteY2" fmla="*/ 6847292 h 6847292"/>
              <a:gd name="connsiteX3" fmla="*/ 0 w 7083972"/>
              <a:gd name="connsiteY3" fmla="*/ 6847292 h 6847292"/>
              <a:gd name="connsiteX4" fmla="*/ 1849821 w 7083972"/>
              <a:gd name="connsiteY4" fmla="*/ 0 h 6847292"/>
              <a:gd name="connsiteX0" fmla="*/ 1797270 w 7031421"/>
              <a:gd name="connsiteY0" fmla="*/ 0 h 6889333"/>
              <a:gd name="connsiteX1" fmla="*/ 7031421 w 7031421"/>
              <a:gd name="connsiteY1" fmla="*/ 10510 h 6889333"/>
              <a:gd name="connsiteX2" fmla="*/ 7031421 w 7031421"/>
              <a:gd name="connsiteY2" fmla="*/ 6847292 h 6889333"/>
              <a:gd name="connsiteX3" fmla="*/ 0 w 7031421"/>
              <a:gd name="connsiteY3" fmla="*/ 6889333 h 6889333"/>
              <a:gd name="connsiteX4" fmla="*/ 1797270 w 7031421"/>
              <a:gd name="connsiteY4" fmla="*/ 0 h 6889333"/>
              <a:gd name="connsiteX0" fmla="*/ 2732691 w 7031421"/>
              <a:gd name="connsiteY0" fmla="*/ 0 h 6889333"/>
              <a:gd name="connsiteX1" fmla="*/ 7031421 w 7031421"/>
              <a:gd name="connsiteY1" fmla="*/ 10510 h 6889333"/>
              <a:gd name="connsiteX2" fmla="*/ 7031421 w 7031421"/>
              <a:gd name="connsiteY2" fmla="*/ 6847292 h 6889333"/>
              <a:gd name="connsiteX3" fmla="*/ 0 w 7031421"/>
              <a:gd name="connsiteY3" fmla="*/ 6889333 h 6889333"/>
              <a:gd name="connsiteX4" fmla="*/ 2732691 w 7031421"/>
              <a:gd name="connsiteY4" fmla="*/ 0 h 6889333"/>
              <a:gd name="connsiteX0" fmla="*/ 3016471 w 7031421"/>
              <a:gd name="connsiteY0" fmla="*/ 0 h 6878823"/>
              <a:gd name="connsiteX1" fmla="*/ 7031421 w 7031421"/>
              <a:gd name="connsiteY1" fmla="*/ 0 h 6878823"/>
              <a:gd name="connsiteX2" fmla="*/ 7031421 w 7031421"/>
              <a:gd name="connsiteY2" fmla="*/ 6836782 h 6878823"/>
              <a:gd name="connsiteX3" fmla="*/ 0 w 7031421"/>
              <a:gd name="connsiteY3" fmla="*/ 6878823 h 6878823"/>
              <a:gd name="connsiteX4" fmla="*/ 3016471 w 7031421"/>
              <a:gd name="connsiteY4" fmla="*/ 0 h 6878823"/>
              <a:gd name="connsiteX0" fmla="*/ 3100553 w 7031421"/>
              <a:gd name="connsiteY0" fmla="*/ 21021 h 6878823"/>
              <a:gd name="connsiteX1" fmla="*/ 7031421 w 7031421"/>
              <a:gd name="connsiteY1" fmla="*/ 0 h 6878823"/>
              <a:gd name="connsiteX2" fmla="*/ 7031421 w 7031421"/>
              <a:gd name="connsiteY2" fmla="*/ 6836782 h 6878823"/>
              <a:gd name="connsiteX3" fmla="*/ 0 w 7031421"/>
              <a:gd name="connsiteY3" fmla="*/ 6878823 h 6878823"/>
              <a:gd name="connsiteX4" fmla="*/ 3100553 w 7031421"/>
              <a:gd name="connsiteY4" fmla="*/ 21021 h 6878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1421" h="6878823" extrusionOk="0">
                <a:moveTo>
                  <a:pt x="3100553" y="21021"/>
                </a:moveTo>
                <a:lnTo>
                  <a:pt x="7031421" y="0"/>
                </a:lnTo>
                <a:lnTo>
                  <a:pt x="7031421" y="6836782"/>
                </a:lnTo>
                <a:lnTo>
                  <a:pt x="0" y="6878823"/>
                </a:lnTo>
                <a:lnTo>
                  <a:pt x="3100553" y="21021"/>
                </a:lnTo>
                <a:close/>
              </a:path>
            </a:pathLst>
          </a:custGeom>
          <a:solidFill>
            <a:srgbClr val="1E2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800"/>
          </a:p>
        </p:txBody>
      </p:sp>
      <p:sp>
        <p:nvSpPr>
          <p:cNvPr id="7" name="Google Shape;56;p1"/>
          <p:cNvSpPr txBox="1">
            <a:spLocks noGrp="1" noChangeShapeType="1"/>
          </p:cNvSpPr>
          <p:nvPr/>
        </p:nvSpPr>
        <p:spPr bwMode="auto">
          <a:xfrm>
            <a:off x="3838433" y="3014783"/>
            <a:ext cx="3842614" cy="714375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lnSpc>
                <a:spcPts val="2200"/>
              </a:lnSpc>
              <a:spcBef>
                <a:spcPts val="1000"/>
              </a:spcBef>
              <a:defRPr/>
            </a:pPr>
            <a:endParaRPr lang="en-US" sz="2800" b="1">
              <a:solidFill>
                <a:schemeClr val="bg1"/>
              </a:solidFill>
              <a:latin typeface="Futura PT Demi"/>
            </a:endParaRPr>
          </a:p>
        </p:txBody>
      </p:sp>
      <p:sp>
        <p:nvSpPr>
          <p:cNvPr id="8" name="Заголовок 1"/>
          <p:cNvSpPr txBox="1">
            <a:spLocks noChangeShapeType="1"/>
          </p:cNvSpPr>
          <p:nvPr/>
        </p:nvSpPr>
        <p:spPr bwMode="auto">
          <a:xfrm>
            <a:off x="637983" y="233440"/>
            <a:ext cx="4801114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6AC8FB"/>
                </a:solidFill>
              </a:rPr>
              <a:t>АВТОР ЛЕКЦИИ</a:t>
            </a:r>
            <a:endParaRPr/>
          </a:p>
        </p:txBody>
      </p:sp>
      <p:cxnSp>
        <p:nvCxnSpPr>
          <p:cNvPr id="9" name="Straight Connector 26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6A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6;p1"/>
          <p:cNvSpPr txBox="1">
            <a:spLocks noGrp="1" noChangeShapeType="1"/>
          </p:cNvSpPr>
          <p:nvPr/>
        </p:nvSpPr>
        <p:spPr bwMode="auto">
          <a:xfrm>
            <a:off x="2196045" y="2232391"/>
            <a:ext cx="3842614" cy="714375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ru-RU" sz="2800" b="1">
                <a:solidFill>
                  <a:schemeClr val="bg1"/>
                </a:solidFill>
                <a:latin typeface="Futura PT Demi"/>
              </a:rPr>
              <a:t>Дмитрий</a:t>
            </a:r>
            <a:endParaRPr/>
          </a:p>
          <a:p>
            <a:pPr>
              <a:lnSpc>
                <a:spcPts val="2200"/>
              </a:lnSpc>
              <a:spcBef>
                <a:spcPts val="1000"/>
              </a:spcBef>
              <a:defRPr/>
            </a:pPr>
            <a:r>
              <a:rPr lang="ru-RU" sz="2800" b="1">
                <a:solidFill>
                  <a:schemeClr val="bg1"/>
                </a:solidFill>
                <a:latin typeface="Futura PT Demi"/>
              </a:rPr>
              <a:t>Вольф</a:t>
            </a:r>
            <a:endParaRPr lang="en-US" sz="2800" b="1">
              <a:solidFill>
                <a:schemeClr val="bg1"/>
              </a:solidFill>
              <a:latin typeface="Futura PT Demi"/>
            </a:endParaRPr>
          </a:p>
        </p:txBody>
      </p:sp>
      <p:sp>
        <p:nvSpPr>
          <p:cNvPr id="11" name="Google Shape;56;p1"/>
          <p:cNvSpPr txBox="1">
            <a:spLocks noGrp="1" noChangeShapeType="1"/>
          </p:cNvSpPr>
          <p:nvPr/>
        </p:nvSpPr>
        <p:spPr bwMode="auto">
          <a:xfrm>
            <a:off x="539553" y="3499608"/>
            <a:ext cx="2302475" cy="773125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lvl="0">
              <a:defRPr/>
            </a:pPr>
            <a:r>
              <a:rPr lang="en-US" sz="1600">
                <a:solidFill>
                  <a:schemeClr val="bg1"/>
                </a:solidFill>
                <a:latin typeface="Futura PT Light"/>
                <a:ea typeface="Poppins"/>
              </a:rPr>
              <a:t>Data Scientist</a:t>
            </a:r>
            <a:r>
              <a:rPr lang="ru-RU" sz="1600">
                <a:solidFill>
                  <a:schemeClr val="bg1"/>
                </a:solidFill>
                <a:latin typeface="Futura PT Light"/>
                <a:ea typeface="Poppins"/>
              </a:rPr>
              <a:t>,</a:t>
            </a:r>
            <a:endParaRPr/>
          </a:p>
          <a:p>
            <a:pPr lvl="0">
              <a:defRPr/>
            </a:pPr>
            <a:r>
              <a:rPr lang="en-US" sz="1600">
                <a:solidFill>
                  <a:schemeClr val="bg1"/>
                </a:solidFill>
                <a:latin typeface="Futura PT Light"/>
                <a:ea typeface="Poppins"/>
              </a:rPr>
              <a:t>Assistant of SPBU</a:t>
            </a:r>
            <a:endParaRPr lang="ru-RU" sz="1600">
              <a:solidFill>
                <a:schemeClr val="bg1"/>
              </a:solidFill>
              <a:latin typeface="Futura PT Light"/>
              <a:ea typeface="Poppins"/>
            </a:endParaRPr>
          </a:p>
        </p:txBody>
      </p:sp>
      <p:sp>
        <p:nvSpPr>
          <p:cNvPr id="12" name="Google Shape;56;p1"/>
          <p:cNvSpPr txBox="1">
            <a:spLocks noGrp="1" noChangeShapeType="1"/>
          </p:cNvSpPr>
          <p:nvPr/>
        </p:nvSpPr>
        <p:spPr bwMode="auto">
          <a:xfrm>
            <a:off x="3151131" y="3485601"/>
            <a:ext cx="1932445" cy="371503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lvl="0">
              <a:defRPr/>
            </a:pPr>
            <a:r>
              <a:rPr lang="en-US" sz="1600">
                <a:solidFill>
                  <a:schemeClr val="bg1"/>
                </a:solidFill>
                <a:latin typeface="Futura PT Light"/>
                <a:ea typeface="Poppins"/>
              </a:rPr>
              <a:t>YADRO</a:t>
            </a:r>
            <a:endParaRPr lang="ru-RU" sz="1600">
              <a:solidFill>
                <a:schemeClr val="bg1"/>
              </a:solidFill>
              <a:latin typeface="Futura PT Light"/>
              <a:ea typeface="Poppins"/>
            </a:endParaRPr>
          </a:p>
        </p:txBody>
      </p:sp>
      <p:cxnSp>
        <p:nvCxnSpPr>
          <p:cNvPr id="13" name="Straight Connector 21"/>
          <p:cNvCxnSpPr>
            <a:cxnSpLocks/>
          </p:cNvCxnSpPr>
          <p:nvPr/>
        </p:nvCxnSpPr>
        <p:spPr bwMode="auto">
          <a:xfrm>
            <a:off x="662373" y="3349830"/>
            <a:ext cx="12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2"/>
          <p:cNvCxnSpPr>
            <a:cxnSpLocks/>
          </p:cNvCxnSpPr>
          <p:nvPr/>
        </p:nvCxnSpPr>
        <p:spPr bwMode="auto">
          <a:xfrm>
            <a:off x="3242427" y="3349830"/>
            <a:ext cx="126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2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52790" y="1679441"/>
            <a:ext cx="1276339" cy="12763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4"/>
          <p:cNvSpPr/>
          <p:nvPr/>
        </p:nvSpPr>
        <p:spPr bwMode="auto">
          <a:xfrm>
            <a:off x="5725716" y="830521"/>
            <a:ext cx="1630400" cy="1758897"/>
          </a:xfrm>
          <a:prstGeom prst="rect">
            <a:avLst/>
          </a:prstGeom>
          <a:noFill/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2" descr="k-nearest neighbours. MACHINE LEARNING ALGORITHM | by Aditri Srivastava |  Analytics Vidhya | Medium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5777419" y="874951"/>
            <a:ext cx="1530570" cy="1678240"/>
          </a:xfrm>
          <a:prstGeom prst="rect">
            <a:avLst/>
          </a:prstGeom>
          <a:noFill/>
        </p:spPr>
      </p:pic>
      <p:pic>
        <p:nvPicPr>
          <p:cNvPr id="6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7" name="Прямоугольник 12"/>
          <p:cNvSpPr/>
          <p:nvPr/>
        </p:nvSpPr>
        <p:spPr bwMode="auto">
          <a:xfrm>
            <a:off x="518040" y="1243002"/>
            <a:ext cx="5506660" cy="3476723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8" name="Прямоугольник 13"/>
          <p:cNvSpPr/>
          <p:nvPr/>
        </p:nvSpPr>
        <p:spPr bwMode="auto">
          <a:xfrm>
            <a:off x="458520" y="1308550"/>
            <a:ext cx="5506660" cy="3476723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Rectangle 5"/>
          <p:cNvSpPr/>
          <p:nvPr/>
        </p:nvSpPr>
        <p:spPr bwMode="auto">
          <a:xfrm>
            <a:off x="442915" y="1431008"/>
            <a:ext cx="5334503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 indent="428625">
              <a:defRPr/>
            </a:pPr>
            <a:r>
              <a:rPr lang="en-US" sz="1350">
                <a:latin typeface="Futura PT Book"/>
              </a:rPr>
              <a:t>K-</a:t>
            </a:r>
            <a:r>
              <a:rPr lang="ru-RU" sz="1350">
                <a:latin typeface="Futura PT Book"/>
              </a:rPr>
              <a:t>ближайших соседей (</a:t>
            </a:r>
            <a:r>
              <a:rPr lang="en-US" sz="1350">
                <a:latin typeface="Futura PT Book"/>
              </a:rPr>
              <a:t>KNN</a:t>
            </a:r>
            <a:r>
              <a:rPr lang="ru-RU" sz="1350">
                <a:latin typeface="Futura PT Book"/>
              </a:rPr>
              <a:t>)</a:t>
            </a:r>
            <a:r>
              <a:rPr lang="en-US" sz="1350">
                <a:latin typeface="Futura PT Book"/>
              </a:rPr>
              <a:t> </a:t>
            </a:r>
            <a:r>
              <a:rPr lang="ru-RU" sz="1350">
                <a:latin typeface="Futura PT Book"/>
              </a:rPr>
              <a:t>—</a:t>
            </a:r>
            <a:r>
              <a:rPr lang="en-US" sz="1350">
                <a:latin typeface="Futura PT Book"/>
              </a:rPr>
              <a:t> </a:t>
            </a:r>
            <a:r>
              <a:rPr lang="ru-RU" sz="1350">
                <a:latin typeface="Futura PT Book"/>
              </a:rPr>
              <a:t>алгоритм обучения с учителем для задач регрессии и классификации:</a:t>
            </a:r>
            <a:endParaRPr/>
          </a:p>
          <a:p>
            <a:pPr marL="104775" lvl="1" indent="428625">
              <a:defRPr/>
            </a:pPr>
            <a:endParaRPr lang="ru-RU" sz="250">
              <a:latin typeface="Futura PT Book"/>
            </a:endParaRPr>
          </a:p>
          <a:p>
            <a:pPr marL="673894" lvl="1" indent="-342900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Устанавливаем значение </a:t>
            </a:r>
            <a:r>
              <a:rPr lang="en-US" sz="1350">
                <a:latin typeface="Futura PT Book"/>
              </a:rPr>
              <a:t>K, </a:t>
            </a:r>
            <a:r>
              <a:rPr lang="ru-RU" sz="1350">
                <a:latin typeface="Futura PT Book"/>
              </a:rPr>
              <a:t>количество соседей, на которых будем смотреть</a:t>
            </a:r>
            <a:endParaRPr/>
          </a:p>
          <a:p>
            <a:pPr marL="673894" lvl="1" indent="-342900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Для каждого соседа считаем расстояние Евклида</a:t>
            </a:r>
            <a:endParaRPr/>
          </a:p>
          <a:p>
            <a:pPr marL="673894" lvl="1" indent="-342900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Берем К ближайших соседей</a:t>
            </a:r>
            <a:endParaRPr/>
          </a:p>
          <a:p>
            <a:pPr marL="673894" lvl="1" indent="-342900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Присваиваем тот ярлык текущей точке, который чаще встретился среди ее соседей</a:t>
            </a:r>
            <a:endParaRPr/>
          </a:p>
          <a:p>
            <a:pPr marL="104775" lvl="1">
              <a:defRPr/>
            </a:pPr>
            <a:endParaRPr lang="ru-RU" sz="400">
              <a:latin typeface="Futura PT Book"/>
            </a:endParaRPr>
          </a:p>
          <a:p>
            <a:pPr marL="104775" lvl="1">
              <a:defRPr/>
            </a:pPr>
            <a:r>
              <a:rPr lang="ru-RU" sz="1350">
                <a:latin typeface="Futura PT Book"/>
              </a:rPr>
              <a:t>Ключевые особенности</a:t>
            </a:r>
            <a:r>
              <a:rPr lang="en-US" sz="1350">
                <a:latin typeface="Futura PT Book"/>
              </a:rPr>
              <a:t> KNN:</a:t>
            </a:r>
            <a:r>
              <a:rPr lang="ru-RU" sz="1350">
                <a:latin typeface="Futura PT Book"/>
              </a:rPr>
              <a:t> </a:t>
            </a:r>
            <a:endParaRPr lang="en-US" sz="1350">
              <a:latin typeface="Futura PT Book"/>
            </a:endParaRPr>
          </a:p>
          <a:p>
            <a:pPr marL="673894" lvl="1" indent="-342900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Как выбрать оптимальное значение К</a:t>
            </a:r>
            <a:endParaRPr/>
          </a:p>
          <a:p>
            <a:pPr marL="673894" lvl="1" indent="-342900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Для подсчета расстояния можно использовать расстояния Евклида, Манхеттэн</a:t>
            </a:r>
          </a:p>
          <a:p>
            <a:pPr marL="673894" lvl="1" indent="-342900">
              <a:buFont typeface="+mj-lt"/>
              <a:buAutoNum type="romanUcPeriod"/>
              <a:defRPr/>
            </a:pPr>
            <a:r>
              <a:rPr lang="ru-RU" sz="1350">
                <a:latin typeface="Futura PT Book"/>
              </a:rPr>
              <a:t>Алгоритм ленивого обучения</a:t>
            </a:r>
            <a:endParaRPr/>
          </a:p>
        </p:txBody>
      </p:sp>
      <p:cxnSp>
        <p:nvCxnSpPr>
          <p:cNvPr id="10" name="Прямая со стрелкой 17"/>
          <p:cNvCxnSpPr>
            <a:cxnSpLocks/>
          </p:cNvCxnSpPr>
          <p:nvPr/>
        </p:nvCxnSpPr>
        <p:spPr bwMode="auto">
          <a:xfrm flipV="1">
            <a:off x="6810943" y="2672217"/>
            <a:ext cx="0" cy="15231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9"/>
          <p:cNvCxnSpPr>
            <a:cxnSpLocks/>
          </p:cNvCxnSpPr>
          <p:nvPr/>
        </p:nvCxnSpPr>
        <p:spPr bwMode="auto">
          <a:xfrm>
            <a:off x="6731629" y="4142743"/>
            <a:ext cx="18761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Овал 29"/>
          <p:cNvSpPr/>
          <p:nvPr/>
        </p:nvSpPr>
        <p:spPr bwMode="auto">
          <a:xfrm>
            <a:off x="7855585" y="2887691"/>
            <a:ext cx="137771" cy="13777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cxnSp>
        <p:nvCxnSpPr>
          <p:cNvPr id="13" name="Прямая соединительная линия 32"/>
          <p:cNvCxnSpPr>
            <a:cxnSpLocks/>
            <a:stCxn id="14" idx="1"/>
            <a:endCxn id="15" idx="4"/>
          </p:cNvCxnSpPr>
          <p:nvPr/>
        </p:nvCxnSpPr>
        <p:spPr bwMode="auto">
          <a:xfrm>
            <a:off x="6909748" y="3428389"/>
            <a:ext cx="226500" cy="440126"/>
          </a:xfrm>
          <a:prstGeom prst="line">
            <a:avLst/>
          </a:prstGeom>
          <a:ln>
            <a:solidFill>
              <a:srgbClr val="1E22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35"/>
          <p:cNvCxnSpPr>
            <a:cxnSpLocks/>
            <a:stCxn id="17" idx="0"/>
            <a:endCxn id="15" idx="4"/>
          </p:cNvCxnSpPr>
          <p:nvPr/>
        </p:nvCxnSpPr>
        <p:spPr bwMode="auto">
          <a:xfrm>
            <a:off x="7067362" y="3180973"/>
            <a:ext cx="68886" cy="687542"/>
          </a:xfrm>
          <a:prstGeom prst="line">
            <a:avLst/>
          </a:prstGeom>
          <a:ln>
            <a:solidFill>
              <a:srgbClr val="1E22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38"/>
          <p:cNvCxnSpPr>
            <a:cxnSpLocks/>
            <a:stCxn id="19" idx="7"/>
            <a:endCxn id="15" idx="4"/>
          </p:cNvCxnSpPr>
          <p:nvPr/>
        </p:nvCxnSpPr>
        <p:spPr bwMode="auto">
          <a:xfrm flipH="1">
            <a:off x="7136248" y="3338920"/>
            <a:ext cx="226499" cy="529595"/>
          </a:xfrm>
          <a:prstGeom prst="line">
            <a:avLst/>
          </a:prstGeom>
          <a:ln>
            <a:solidFill>
              <a:srgbClr val="1E22A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41"/>
          <p:cNvCxnSpPr>
            <a:cxnSpLocks/>
            <a:stCxn id="21" idx="7"/>
            <a:endCxn id="15" idx="3"/>
          </p:cNvCxnSpPr>
          <p:nvPr/>
        </p:nvCxnSpPr>
        <p:spPr bwMode="auto">
          <a:xfrm flipH="1">
            <a:off x="7087539" y="3134206"/>
            <a:ext cx="858271" cy="71413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44"/>
          <p:cNvCxnSpPr>
            <a:cxnSpLocks/>
            <a:stCxn id="23" idx="7"/>
            <a:endCxn id="15" idx="3"/>
          </p:cNvCxnSpPr>
          <p:nvPr/>
        </p:nvCxnSpPr>
        <p:spPr bwMode="auto">
          <a:xfrm flipH="1">
            <a:off x="7087539" y="3240043"/>
            <a:ext cx="1091603" cy="60829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47"/>
          <p:cNvCxnSpPr>
            <a:cxnSpLocks/>
            <a:stCxn id="25" idx="7"/>
            <a:endCxn id="15" idx="3"/>
          </p:cNvCxnSpPr>
          <p:nvPr/>
        </p:nvCxnSpPr>
        <p:spPr bwMode="auto">
          <a:xfrm flipH="1">
            <a:off x="7087539" y="3015987"/>
            <a:ext cx="1176686" cy="83235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51"/>
          <p:cNvCxnSpPr>
            <a:cxnSpLocks/>
            <a:stCxn id="27" idx="6"/>
            <a:endCxn id="15" idx="2"/>
          </p:cNvCxnSpPr>
          <p:nvPr/>
        </p:nvCxnSpPr>
        <p:spPr bwMode="auto">
          <a:xfrm flipH="1" flipV="1">
            <a:off x="7067362" y="3799630"/>
            <a:ext cx="912293" cy="1625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56"/>
          <p:cNvCxnSpPr>
            <a:cxnSpLocks/>
            <a:stCxn id="29" idx="6"/>
            <a:endCxn id="15" idx="2"/>
          </p:cNvCxnSpPr>
          <p:nvPr/>
        </p:nvCxnSpPr>
        <p:spPr bwMode="auto">
          <a:xfrm flipH="1">
            <a:off x="7067362" y="3785043"/>
            <a:ext cx="1105304" cy="14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Овал 21"/>
          <p:cNvSpPr/>
          <p:nvPr/>
        </p:nvSpPr>
        <p:spPr bwMode="auto">
          <a:xfrm>
            <a:off x="6998476" y="3180973"/>
            <a:ext cx="137771" cy="137771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19" name="Овал 23"/>
          <p:cNvSpPr/>
          <p:nvPr/>
        </p:nvSpPr>
        <p:spPr bwMode="auto">
          <a:xfrm>
            <a:off x="7245153" y="3318745"/>
            <a:ext cx="137771" cy="137771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14" name="Овал 24"/>
          <p:cNvSpPr/>
          <p:nvPr/>
        </p:nvSpPr>
        <p:spPr bwMode="auto">
          <a:xfrm>
            <a:off x="6889572" y="3408213"/>
            <a:ext cx="137771" cy="137771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23" name="Овал 25"/>
          <p:cNvSpPr/>
          <p:nvPr/>
        </p:nvSpPr>
        <p:spPr bwMode="auto">
          <a:xfrm>
            <a:off x="8061547" y="3219867"/>
            <a:ext cx="137771" cy="13777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21" name="Овал 26"/>
          <p:cNvSpPr/>
          <p:nvPr/>
        </p:nvSpPr>
        <p:spPr bwMode="auto">
          <a:xfrm>
            <a:off x="7828215" y="3114030"/>
            <a:ext cx="137771" cy="13777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25" name="Овал 27"/>
          <p:cNvSpPr/>
          <p:nvPr/>
        </p:nvSpPr>
        <p:spPr bwMode="auto">
          <a:xfrm>
            <a:off x="8146630" y="2995810"/>
            <a:ext cx="137771" cy="137771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27" name="Овал 28"/>
          <p:cNvSpPr/>
          <p:nvPr/>
        </p:nvSpPr>
        <p:spPr bwMode="auto">
          <a:xfrm>
            <a:off x="7841884" y="3893314"/>
            <a:ext cx="137771" cy="137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29" name="Овал 30"/>
          <p:cNvSpPr/>
          <p:nvPr/>
        </p:nvSpPr>
        <p:spPr bwMode="auto">
          <a:xfrm>
            <a:off x="8034894" y="3716158"/>
            <a:ext cx="137771" cy="137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cxnSp>
        <p:nvCxnSpPr>
          <p:cNvPr id="30" name="Прямая соединительная линия 59"/>
          <p:cNvCxnSpPr>
            <a:cxnSpLocks/>
            <a:stCxn id="12" idx="7"/>
            <a:endCxn id="15" idx="3"/>
          </p:cNvCxnSpPr>
          <p:nvPr/>
        </p:nvCxnSpPr>
        <p:spPr bwMode="auto">
          <a:xfrm flipH="1">
            <a:off x="7087538" y="2907867"/>
            <a:ext cx="885641" cy="940472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5"/>
          <p:cNvSpPr/>
          <p:nvPr/>
        </p:nvSpPr>
        <p:spPr bwMode="auto">
          <a:xfrm>
            <a:off x="6498772" y="4253259"/>
            <a:ext cx="1586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4775" lvl="1">
              <a:defRPr/>
            </a:pPr>
            <a:r>
              <a:rPr lang="ru-RU" sz="1200">
                <a:latin typeface="Futura PT Book"/>
              </a:rPr>
              <a:t> </a:t>
            </a:r>
            <a:r>
              <a:rPr lang="en-US" sz="1200">
                <a:latin typeface="Futura PT Book"/>
              </a:rPr>
              <a:t>K = 5</a:t>
            </a:r>
            <a:endParaRPr/>
          </a:p>
          <a:p>
            <a:pPr marL="104775" lvl="1">
              <a:defRPr/>
            </a:pPr>
            <a:r>
              <a:rPr lang="ru-RU" sz="1200">
                <a:latin typeface="Futura PT Book"/>
              </a:rPr>
              <a:t>     - 5</a:t>
            </a:r>
            <a:r>
              <a:rPr lang="en-US" sz="1200">
                <a:latin typeface="Futura PT Book"/>
              </a:rPr>
              <a:t> </a:t>
            </a:r>
            <a:r>
              <a:rPr lang="ru-RU" sz="1200">
                <a:latin typeface="Futura PT Book"/>
              </a:rPr>
              <a:t>соседей: </a:t>
            </a:r>
            <a:endParaRPr/>
          </a:p>
        </p:txBody>
      </p:sp>
      <p:sp>
        <p:nvSpPr>
          <p:cNvPr id="15" name="Овал 31"/>
          <p:cNvSpPr/>
          <p:nvPr/>
        </p:nvSpPr>
        <p:spPr bwMode="auto">
          <a:xfrm>
            <a:off x="7067362" y="3730744"/>
            <a:ext cx="137771" cy="13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2" name="Овал 72"/>
          <p:cNvSpPr/>
          <p:nvPr/>
        </p:nvSpPr>
        <p:spPr bwMode="auto">
          <a:xfrm>
            <a:off x="6694164" y="4500392"/>
            <a:ext cx="137771" cy="13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3" name="Овал 73"/>
          <p:cNvSpPr/>
          <p:nvPr/>
        </p:nvSpPr>
        <p:spPr bwMode="auto">
          <a:xfrm>
            <a:off x="7906657" y="4502606"/>
            <a:ext cx="137771" cy="137771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4" name="Овал 74"/>
          <p:cNvSpPr/>
          <p:nvPr/>
        </p:nvSpPr>
        <p:spPr bwMode="auto">
          <a:xfrm>
            <a:off x="8092299" y="4497914"/>
            <a:ext cx="137771" cy="137771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5" name="Овал 75"/>
          <p:cNvSpPr/>
          <p:nvPr/>
        </p:nvSpPr>
        <p:spPr bwMode="auto">
          <a:xfrm>
            <a:off x="8277941" y="4497914"/>
            <a:ext cx="137771" cy="137771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6" name="Овал 76"/>
          <p:cNvSpPr/>
          <p:nvPr/>
        </p:nvSpPr>
        <p:spPr bwMode="auto">
          <a:xfrm>
            <a:off x="8463583" y="4501603"/>
            <a:ext cx="137771" cy="137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7" name="Овал 77"/>
          <p:cNvSpPr/>
          <p:nvPr/>
        </p:nvSpPr>
        <p:spPr bwMode="auto">
          <a:xfrm>
            <a:off x="8649226" y="4501602"/>
            <a:ext cx="137771" cy="1377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8" name="Овал 78"/>
          <p:cNvSpPr/>
          <p:nvPr/>
        </p:nvSpPr>
        <p:spPr bwMode="auto">
          <a:xfrm>
            <a:off x="6694164" y="4717803"/>
            <a:ext cx="137771" cy="137771"/>
          </a:xfrm>
          <a:prstGeom prst="ellipse">
            <a:avLst/>
          </a:prstGeom>
          <a:solidFill>
            <a:schemeClr val="bg1"/>
          </a:solidFill>
          <a:ln w="19050"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cxnSp>
        <p:nvCxnSpPr>
          <p:cNvPr id="39" name="Прямая со стрелкой 79"/>
          <p:cNvCxnSpPr>
            <a:cxnSpLocks/>
          </p:cNvCxnSpPr>
          <p:nvPr/>
        </p:nvCxnSpPr>
        <p:spPr bwMode="auto">
          <a:xfrm>
            <a:off x="6913685" y="4785280"/>
            <a:ext cx="178704" cy="0"/>
          </a:xfrm>
          <a:prstGeom prst="straightConnector1">
            <a:avLst/>
          </a:prstGeom>
          <a:ln w="12700"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Овал 81"/>
          <p:cNvSpPr/>
          <p:nvPr/>
        </p:nvSpPr>
        <p:spPr bwMode="auto">
          <a:xfrm>
            <a:off x="7174141" y="4722823"/>
            <a:ext cx="137771" cy="137771"/>
          </a:xfrm>
          <a:prstGeom prst="ellipse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41" name="Прямоугольник 82"/>
          <p:cNvSpPr/>
          <p:nvPr/>
        </p:nvSpPr>
        <p:spPr bwMode="auto">
          <a:xfrm>
            <a:off x="6618071" y="2589418"/>
            <a:ext cx="2320977" cy="2315723"/>
          </a:xfrm>
          <a:prstGeom prst="rect">
            <a:avLst/>
          </a:prstGeom>
          <a:noFill/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42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en-US">
                <a:solidFill>
                  <a:srgbClr val="1E22AA"/>
                </a:solidFill>
              </a:rPr>
              <a:t>RETRIEVAL-BASED </a:t>
            </a:r>
            <a:r>
              <a:rPr lang="ru-RU">
                <a:solidFill>
                  <a:srgbClr val="1E22AA"/>
                </a:solidFill>
              </a:rPr>
              <a:t>ЧАТБОТЫ</a:t>
            </a:r>
            <a:r>
              <a:rPr lang="ru-RU">
                <a:solidFill>
                  <a:srgbClr val="1E22AC"/>
                </a:solidFill>
              </a:rPr>
              <a:t>. </a:t>
            </a:r>
            <a:r>
              <a:rPr lang="en-US">
                <a:solidFill>
                  <a:srgbClr val="1E22AC"/>
                </a:solidFill>
              </a:rPr>
              <a:t>K-</a:t>
            </a:r>
            <a:r>
              <a:rPr lang="ru-RU">
                <a:solidFill>
                  <a:srgbClr val="1E22AC"/>
                </a:solidFill>
              </a:rPr>
              <a:t>БЛИЖАЙШИХ СОСЕДЕЙ</a:t>
            </a:r>
            <a:endParaRPr/>
          </a:p>
        </p:txBody>
      </p:sp>
      <p:cxnSp>
        <p:nvCxnSpPr>
          <p:cNvPr id="43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7" name="Прямоугольник 12"/>
          <p:cNvSpPr/>
          <p:nvPr/>
        </p:nvSpPr>
        <p:spPr bwMode="auto">
          <a:xfrm>
            <a:off x="80779" y="895087"/>
            <a:ext cx="5107355" cy="3113993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8" name="Прямоугольник 13"/>
          <p:cNvSpPr/>
          <p:nvPr/>
        </p:nvSpPr>
        <p:spPr bwMode="auto">
          <a:xfrm>
            <a:off x="174028" y="984216"/>
            <a:ext cx="5014106" cy="297589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5"/>
              <p:cNvSpPr/>
              <p:nvPr/>
            </p:nvSpPr>
            <p:spPr bwMode="auto">
              <a:xfrm>
                <a:off x="287582" y="1220548"/>
                <a:ext cx="4316439" cy="2627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04775" lvl="1" indent="428625">
                  <a:defRPr/>
                </a:pPr>
                <a:r>
                  <a:rPr lang="en-US" sz="1350" dirty="0">
                    <a:latin typeface="Futura PT Book"/>
                  </a:rPr>
                  <a:t>SVM – </a:t>
                </a:r>
                <a:r>
                  <a:rPr lang="ru-RU" sz="1350" dirty="0">
                    <a:latin typeface="Futura PT Book"/>
                  </a:rPr>
                  <a:t>аппроксимация и регуляризация эмпирического риска</a:t>
                </a:r>
              </a:p>
              <a:p>
                <a:pPr marL="104775" lvl="1" indent="428625">
                  <a:defRPr/>
                </a:pPr>
                <a:endParaRPr lang="ru-RU" sz="1350" dirty="0"/>
              </a:p>
              <a:p>
                <a:pPr marL="104775" lvl="1" indent="428625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04775" lvl="1" indent="428625">
                  <a:defRPr/>
                </a:pPr>
                <a:endParaRPr lang="en-US" dirty="0"/>
              </a:p>
              <a:p>
                <a:pPr marL="104775" lvl="1" indent="428625">
                  <a:defRPr/>
                </a:pPr>
                <a:r>
                  <a:rPr lang="ru-RU" dirty="0"/>
                  <a:t>где ширина полосы:</a:t>
                </a:r>
                <a:endParaRPr lang="en-RU" dirty="0"/>
              </a:p>
              <a:p>
                <a:pPr marL="104775" lvl="1" indent="428625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RU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R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RU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</m:oMath>
                  </m:oMathPara>
                </a14:m>
                <a:endParaRPr lang="en-RU" dirty="0"/>
              </a:p>
            </p:txBody>
          </p:sp>
        </mc:Choice>
        <mc:Fallback xmlns="">
          <p:sp>
            <p:nvSpPr>
              <p:cNvPr id="9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582" y="1220548"/>
                <a:ext cx="4316439" cy="2627386"/>
              </a:xfrm>
              <a:prstGeom prst="rect">
                <a:avLst/>
              </a:prstGeom>
              <a:blipFill>
                <a:blip r:embed="rId3"/>
                <a:stretch>
                  <a:fillRect l="-1466" t="-8213" b="-724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en-US" dirty="0">
                <a:solidFill>
                  <a:srgbClr val="1E22AA"/>
                </a:solidFill>
              </a:rPr>
              <a:t>RETRIEVAL-BASED </a:t>
            </a:r>
            <a:r>
              <a:rPr lang="ru-RU" dirty="0">
                <a:solidFill>
                  <a:srgbClr val="1E22AA"/>
                </a:solidFill>
              </a:rPr>
              <a:t>ЧАТБОТЫ</a:t>
            </a:r>
            <a:r>
              <a:rPr lang="ru-RU" dirty="0">
                <a:solidFill>
                  <a:srgbClr val="1E22AC"/>
                </a:solidFill>
              </a:rPr>
              <a:t>. </a:t>
            </a:r>
            <a:endParaRPr lang="en-US" dirty="0">
              <a:solidFill>
                <a:srgbClr val="1E22AC"/>
              </a:solidFill>
            </a:endParaRPr>
          </a:p>
          <a:p>
            <a:pPr>
              <a:defRPr/>
            </a:pPr>
            <a:r>
              <a:rPr lang="en-US" dirty="0" err="1">
                <a:solidFill>
                  <a:srgbClr val="1E22AC"/>
                </a:solidFill>
              </a:rPr>
              <a:t>LinearSVC</a:t>
            </a:r>
            <a:r>
              <a:rPr lang="en-US" dirty="0">
                <a:solidFill>
                  <a:srgbClr val="1E22AC"/>
                </a:solidFill>
              </a:rPr>
              <a:t> – </a:t>
            </a:r>
            <a:r>
              <a:rPr lang="ru-RU" dirty="0">
                <a:solidFill>
                  <a:srgbClr val="1E22AC"/>
                </a:solidFill>
              </a:rPr>
              <a:t>МЕТОД ОПОРНЫХ ВЕКТОРОВ. (</a:t>
            </a:r>
            <a:r>
              <a:rPr lang="en-US" dirty="0">
                <a:solidFill>
                  <a:srgbClr val="1E22AC"/>
                </a:solidFill>
              </a:rPr>
              <a:t>Support vector regression</a:t>
            </a:r>
            <a:r>
              <a:rPr lang="ru-RU" dirty="0">
                <a:solidFill>
                  <a:srgbClr val="1E22AC"/>
                </a:solidFill>
              </a:rPr>
              <a:t>)</a:t>
            </a:r>
            <a:endParaRPr dirty="0"/>
          </a:p>
        </p:txBody>
      </p:sp>
      <p:cxnSp>
        <p:nvCxnSpPr>
          <p:cNvPr id="43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14"/>
          <p:cNvSpPr/>
          <p:nvPr/>
        </p:nvSpPr>
        <p:spPr bwMode="auto">
          <a:xfrm>
            <a:off x="4678942" y="662518"/>
            <a:ext cx="2846857" cy="2154169"/>
          </a:xfrm>
          <a:prstGeom prst="rect">
            <a:avLst/>
          </a:prstGeom>
          <a:noFill/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4A4A5-32EA-994C-AACA-F0419033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06" y="675637"/>
            <a:ext cx="2838693" cy="212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B68022-0170-6B42-B27B-016761570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154" y="2635799"/>
            <a:ext cx="2299512" cy="2345468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FFAB4D6-E18C-794B-B602-607B32416D8B}"/>
              </a:ext>
            </a:extLst>
          </p:cNvPr>
          <p:cNvSpPr/>
          <p:nvPr/>
        </p:nvSpPr>
        <p:spPr>
          <a:xfrm>
            <a:off x="6045846" y="3792112"/>
            <a:ext cx="288032" cy="213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BBE551-563A-5445-98A8-36CB143D2F68}"/>
              </a:ext>
            </a:extLst>
          </p:cNvPr>
          <p:cNvGrpSpPr/>
          <p:nvPr/>
        </p:nvGrpSpPr>
        <p:grpSpPr>
          <a:xfrm>
            <a:off x="6123793" y="2635798"/>
            <a:ext cx="2846179" cy="2418161"/>
            <a:chOff x="6123793" y="2635798"/>
            <a:chExt cx="2846179" cy="2418161"/>
          </a:xfrm>
        </p:grpSpPr>
        <p:pic>
          <p:nvPicPr>
            <p:cNvPr id="44" name="Picture 2" descr="C:\Users\Dimasik\Desktop\Интеллектуальные системы\Лекции\Лекция 9\Снимок.JPG">
              <a:extLst>
                <a:ext uri="{FF2B5EF4-FFF2-40B4-BE49-F238E27FC236}">
                  <a16:creationId xmlns:a16="http://schemas.microsoft.com/office/drawing/2014/main" id="{3D8DF28B-027B-E24B-9EAC-809F417D2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3793" y="2635798"/>
              <a:ext cx="2846179" cy="2418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8D9E70-9D17-674B-B3F2-3BD10E4DC4B4}"/>
                </a:ext>
              </a:extLst>
            </p:cNvPr>
            <p:cNvSpPr/>
            <p:nvPr/>
          </p:nvSpPr>
          <p:spPr>
            <a:xfrm>
              <a:off x="8243528" y="4837308"/>
              <a:ext cx="614031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U"/>
            </a:p>
          </p:txBody>
        </p:sp>
      </p:grpSp>
      <p:sp>
        <p:nvSpPr>
          <p:cNvPr id="41" name="Прямоугольник 82"/>
          <p:cNvSpPr/>
          <p:nvPr/>
        </p:nvSpPr>
        <p:spPr bwMode="auto">
          <a:xfrm>
            <a:off x="3695416" y="2606452"/>
            <a:ext cx="5341080" cy="2452863"/>
          </a:xfrm>
          <a:prstGeom prst="rect">
            <a:avLst/>
          </a:prstGeom>
          <a:noFill/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30280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7" name="Прямоугольник 12"/>
          <p:cNvSpPr/>
          <p:nvPr/>
        </p:nvSpPr>
        <p:spPr bwMode="auto">
          <a:xfrm>
            <a:off x="87334" y="771550"/>
            <a:ext cx="5134837" cy="3476722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8" name="Прямоугольник 13"/>
          <p:cNvSpPr/>
          <p:nvPr/>
        </p:nvSpPr>
        <p:spPr bwMode="auto">
          <a:xfrm>
            <a:off x="159457" y="833387"/>
            <a:ext cx="4990590" cy="3476723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42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en-US" dirty="0">
                <a:solidFill>
                  <a:srgbClr val="1E22AA"/>
                </a:solidFill>
              </a:rPr>
              <a:t>RETRIEVAL-BASED </a:t>
            </a:r>
            <a:r>
              <a:rPr lang="ru-RU" dirty="0">
                <a:solidFill>
                  <a:srgbClr val="1E22AA"/>
                </a:solidFill>
              </a:rPr>
              <a:t>ЧАТБОТЫ</a:t>
            </a:r>
            <a:r>
              <a:rPr lang="ru-RU" dirty="0">
                <a:solidFill>
                  <a:srgbClr val="1E22AC"/>
                </a:solidFill>
              </a:rPr>
              <a:t>. </a:t>
            </a:r>
          </a:p>
          <a:p>
            <a:pPr>
              <a:defRPr/>
            </a:pPr>
            <a:r>
              <a:rPr lang="ru-RU" dirty="0">
                <a:solidFill>
                  <a:srgbClr val="1E22AC"/>
                </a:solidFill>
              </a:rPr>
              <a:t>Кросс-</a:t>
            </a:r>
            <a:r>
              <a:rPr lang="ru-RU" dirty="0" err="1">
                <a:solidFill>
                  <a:srgbClr val="1E22AC"/>
                </a:solidFill>
              </a:rPr>
              <a:t>валидация</a:t>
            </a:r>
            <a:r>
              <a:rPr lang="ru-RU" dirty="0">
                <a:solidFill>
                  <a:srgbClr val="1E22AC"/>
                </a:solidFill>
              </a:rPr>
              <a:t>. Метрика качества «доля правильных ответов»</a:t>
            </a:r>
            <a:endParaRPr lang="en-US" dirty="0">
              <a:solidFill>
                <a:srgbClr val="1E22AC"/>
              </a:solidFill>
            </a:endParaRPr>
          </a:p>
        </p:txBody>
      </p:sp>
      <p:cxnSp>
        <p:nvCxnSpPr>
          <p:cNvPr id="43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6C6361D-DB82-2E4A-A2BE-6358DA48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5" y="970293"/>
            <a:ext cx="4680520" cy="3202910"/>
          </a:xfrm>
          <a:prstGeom prst="rect">
            <a:avLst/>
          </a:prstGeom>
        </p:spPr>
      </p:pic>
      <p:sp>
        <p:nvSpPr>
          <p:cNvPr id="15" name="Прямоугольник 12">
            <a:extLst>
              <a:ext uri="{FF2B5EF4-FFF2-40B4-BE49-F238E27FC236}">
                <a16:creationId xmlns:a16="http://schemas.microsoft.com/office/drawing/2014/main" id="{20925038-E861-6D42-9DAF-F9FE9C90EBAC}"/>
              </a:ext>
            </a:extLst>
          </p:cNvPr>
          <p:cNvSpPr/>
          <p:nvPr/>
        </p:nvSpPr>
        <p:spPr bwMode="auto">
          <a:xfrm>
            <a:off x="5364089" y="1013230"/>
            <a:ext cx="3669416" cy="226068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6" name="Прямоугольник 13">
            <a:extLst>
              <a:ext uri="{FF2B5EF4-FFF2-40B4-BE49-F238E27FC236}">
                <a16:creationId xmlns:a16="http://schemas.microsoft.com/office/drawing/2014/main" id="{77B8F36A-33BD-BA47-9107-2CD389ACA2D7}"/>
              </a:ext>
            </a:extLst>
          </p:cNvPr>
          <p:cNvSpPr/>
          <p:nvPr/>
        </p:nvSpPr>
        <p:spPr bwMode="auto">
          <a:xfrm>
            <a:off x="5433105" y="1076882"/>
            <a:ext cx="3554560" cy="226068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48DAD-8478-0542-9E6D-90FF35CB9B24}"/>
                  </a:ext>
                </a:extLst>
              </p:cNvPr>
              <p:cNvSpPr txBox="1"/>
              <p:nvPr/>
            </p:nvSpPr>
            <p:spPr>
              <a:xfrm>
                <a:off x="5518197" y="1161555"/>
                <a:ext cx="3384376" cy="2095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>
                    <a:latin typeface="Futura PT Book"/>
                  </a:rPr>
                  <a:t>Доля правильных объектов на выборке</a:t>
                </a:r>
                <a:r>
                  <a:rPr lang="ru-RU" sz="1600" dirty="0">
                    <a:latin typeface="Cambria Math" panose="02040503050406030204" pitchFamily="18" charset="0"/>
                    <a:cs typeface="Futura Medium" panose="020B0602020204020303" pitchFamily="34" charset="-79"/>
                  </a:rPr>
                  <a:t>:</a:t>
                </a:r>
                <a:endParaRPr lang="en-US" sz="1600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800" b="0" i="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l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ru-RU" sz="1800" b="0" i="0" smtClean="0">
                              <a:latin typeface="Cambria Math"/>
                            </a:rPr>
                            <m:t>i</m:t>
                          </m:r>
                          <m:r>
                            <a:rPr lang="ru-RU" sz="1800" b="0" i="0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ru-RU" sz="1800" b="0" i="0" smtClean="0">
                              <a:latin typeface="Cambria Math"/>
                            </a:rPr>
                            <m:t>l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1800" b="0" i="0" smtClean="0">
                                  <a:latin typeface="Cambria Math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u-RU" sz="1800" b="0" i="0" smtClean="0">
                                          <a:latin typeface="Cambria Math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ru-RU" sz="1800" b="0" i="0" smtClean="0">
                                          <a:latin typeface="Cambria Math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u-RU" sz="1800" b="0" i="0" smtClean="0">
                                  <a:latin typeface="Cambria Math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800" b="0" i="0" smtClean="0">
                                      <a:latin typeface="Cambria Math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ru-RU" sz="1800" b="0" i="0" smtClean="0">
                                      <a:latin typeface="Cambria Math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>
                  <a:cs typeface="Futura Medium" panose="020B0602020204020303" pitchFamily="34" charset="-79"/>
                </a:endParaRPr>
              </a:p>
              <a:p>
                <a:endParaRPr lang="ru-RU" dirty="0">
                  <a:cs typeface="Futura Medium" panose="020B0602020204020303" pitchFamily="34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correct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predictions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predictions</m:t>
                          </m:r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RU" dirty="0">
                  <a:latin typeface="Futura Medium" panose="020B0602020204020303" pitchFamily="34" charset="-79"/>
                  <a:cs typeface="Futura Medium" panose="020B0602020204020303" pitchFamily="34" charset="-79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48DAD-8478-0542-9E6D-90FF35CB9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97" y="1161555"/>
                <a:ext cx="3384376" cy="2095895"/>
              </a:xfrm>
              <a:prstGeom prst="rect">
                <a:avLst/>
              </a:prstGeom>
              <a:blipFill>
                <a:blip r:embed="rId4"/>
                <a:stretch>
                  <a:fillRect l="-749" t="-16265" b="-2831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063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3"/>
          <p:cNvSpPr/>
          <p:nvPr/>
        </p:nvSpPr>
        <p:spPr bwMode="auto">
          <a:xfrm>
            <a:off x="248453" y="1640552"/>
            <a:ext cx="2061017" cy="3011102"/>
          </a:xfrm>
          <a:prstGeom prst="rect">
            <a:avLst/>
          </a:prstGeom>
          <a:noFill/>
          <a:ln>
            <a:solidFill>
              <a:srgbClr val="1F2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Прямоугольник 13"/>
          <p:cNvSpPr/>
          <p:nvPr/>
        </p:nvSpPr>
        <p:spPr bwMode="auto">
          <a:xfrm>
            <a:off x="2462517" y="1635184"/>
            <a:ext cx="2061017" cy="3011102"/>
          </a:xfrm>
          <a:prstGeom prst="rect">
            <a:avLst/>
          </a:prstGeom>
          <a:noFill/>
          <a:ln>
            <a:solidFill>
              <a:srgbClr val="1F2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Прямоугольник 13"/>
          <p:cNvSpPr/>
          <p:nvPr/>
        </p:nvSpPr>
        <p:spPr bwMode="auto">
          <a:xfrm>
            <a:off x="4676581" y="1633627"/>
            <a:ext cx="2061017" cy="3011102"/>
          </a:xfrm>
          <a:prstGeom prst="rect">
            <a:avLst/>
          </a:prstGeom>
          <a:noFill/>
          <a:ln>
            <a:solidFill>
              <a:srgbClr val="1F2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Прямоугольник 13"/>
          <p:cNvSpPr/>
          <p:nvPr/>
        </p:nvSpPr>
        <p:spPr bwMode="auto">
          <a:xfrm>
            <a:off x="6928974" y="1633627"/>
            <a:ext cx="2061017" cy="3011102"/>
          </a:xfrm>
          <a:prstGeom prst="rect">
            <a:avLst/>
          </a:prstGeom>
          <a:noFill/>
          <a:ln>
            <a:solidFill>
              <a:srgbClr val="1F2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8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9" name="Rectangle 1"/>
          <p:cNvSpPr/>
          <p:nvPr/>
        </p:nvSpPr>
        <p:spPr bwMode="auto">
          <a:xfrm>
            <a:off x="203714" y="850550"/>
            <a:ext cx="21057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>
              <a:defRPr/>
            </a:pPr>
            <a:r>
              <a:rPr lang="ru-RU" sz="1350" dirty="0">
                <a:latin typeface="Futura PT Book"/>
              </a:rPr>
              <a:t>Находим </a:t>
            </a:r>
            <a:r>
              <a:rPr lang="en-US" sz="1350" dirty="0">
                <a:latin typeface="Futura PT Book"/>
              </a:rPr>
              <a:t>@</a:t>
            </a:r>
            <a:r>
              <a:rPr lang="en-US" sz="1350" dirty="0" err="1">
                <a:latin typeface="Futura PT Book"/>
              </a:rPr>
              <a:t>BotFather</a:t>
            </a:r>
            <a:r>
              <a:rPr lang="ru-RU" sz="1350" dirty="0">
                <a:latin typeface="Futura PT Book"/>
              </a:rPr>
              <a:t> и нажимаем «старт»</a:t>
            </a:r>
            <a:endParaRPr dirty="0"/>
          </a:p>
        </p:txBody>
      </p:sp>
      <p:pic>
        <p:nvPicPr>
          <p:cNvPr id="10" name="Picture 5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9598" y="1688179"/>
            <a:ext cx="2052797" cy="3011102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408233" y="1688179"/>
            <a:ext cx="2052797" cy="3016355"/>
          </a:xfrm>
          <a:prstGeom prst="rect">
            <a:avLst/>
          </a:prstGeom>
          <a:noFill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4620249" y="1682926"/>
            <a:ext cx="2052797" cy="3016355"/>
          </a:xfrm>
          <a:prstGeom prst="rect">
            <a:avLst/>
          </a:prstGeom>
          <a:noFill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6832264" y="1682926"/>
            <a:ext cx="2090502" cy="3016355"/>
          </a:xfrm>
          <a:prstGeom prst="rect">
            <a:avLst/>
          </a:prstGeom>
          <a:noFill/>
        </p:spPr>
      </p:pic>
      <p:sp>
        <p:nvSpPr>
          <p:cNvPr id="14" name="Rectangle 2"/>
          <p:cNvSpPr/>
          <p:nvPr/>
        </p:nvSpPr>
        <p:spPr bwMode="auto">
          <a:xfrm>
            <a:off x="2431955" y="759908"/>
            <a:ext cx="196746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34" lvl="2" algn="ctr">
              <a:defRPr/>
            </a:pPr>
            <a:r>
              <a:rPr lang="ru-RU" sz="1350" dirty="0">
                <a:latin typeface="Futura PT Book"/>
              </a:rPr>
              <a:t>Создаем бот, выполнив команду /</a:t>
            </a:r>
            <a:r>
              <a:rPr lang="en-US" sz="1350" dirty="0" err="1">
                <a:latin typeface="Futura PT Book"/>
              </a:rPr>
              <a:t>newbot</a:t>
            </a:r>
            <a:endParaRPr lang="ru-RU" sz="1350" dirty="0">
              <a:latin typeface="Futura PT Book"/>
            </a:endParaRPr>
          </a:p>
        </p:txBody>
      </p:sp>
      <p:sp>
        <p:nvSpPr>
          <p:cNvPr id="15" name="Rectangle 3"/>
          <p:cNvSpPr/>
          <p:nvPr/>
        </p:nvSpPr>
        <p:spPr bwMode="auto">
          <a:xfrm>
            <a:off x="4452014" y="750779"/>
            <a:ext cx="231026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34" lvl="2" algn="ctr">
              <a:defRPr/>
            </a:pPr>
            <a:r>
              <a:rPr lang="ru-RU" sz="1350" dirty="0">
                <a:latin typeface="Futura PT Book"/>
              </a:rPr>
              <a:t>Вводим название бота и имя пользователя для него</a:t>
            </a:r>
            <a:endParaRPr dirty="0"/>
          </a:p>
        </p:txBody>
      </p:sp>
      <p:sp>
        <p:nvSpPr>
          <p:cNvPr id="16" name="Rectangle 4"/>
          <p:cNvSpPr/>
          <p:nvPr/>
        </p:nvSpPr>
        <p:spPr bwMode="auto">
          <a:xfrm>
            <a:off x="7107577" y="860166"/>
            <a:ext cx="14429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34" lvl="2" algn="ctr">
              <a:defRPr/>
            </a:pPr>
            <a:r>
              <a:rPr lang="ru-RU" sz="1350" dirty="0">
                <a:latin typeface="Futura PT Book"/>
              </a:rPr>
              <a:t>Вставляем </a:t>
            </a:r>
            <a:r>
              <a:rPr lang="ru-RU" sz="1350" dirty="0" err="1">
                <a:latin typeface="Futura PT Book"/>
              </a:rPr>
              <a:t>токен</a:t>
            </a:r>
            <a:r>
              <a:rPr lang="ru-RU" sz="1350" dirty="0">
                <a:latin typeface="Futura PT Book"/>
              </a:rPr>
              <a:t> в код</a:t>
            </a:r>
            <a:r>
              <a:rPr lang="en-US" sz="1350" dirty="0">
                <a:latin typeface="Futura PT Book"/>
              </a:rPr>
              <a:t> </a:t>
            </a:r>
            <a:endParaRPr lang="ru-RU" sz="1350" dirty="0">
              <a:latin typeface="Futura PT Book"/>
            </a:endParaRPr>
          </a:p>
        </p:txBody>
      </p:sp>
      <p:sp>
        <p:nvSpPr>
          <p:cNvPr id="17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en-US">
                <a:solidFill>
                  <a:srgbClr val="1E22AA"/>
                </a:solidFill>
              </a:rPr>
              <a:t>RETRIEVAL-BASED </a:t>
            </a:r>
            <a:r>
              <a:rPr lang="ru-RU">
                <a:solidFill>
                  <a:srgbClr val="1E22AA"/>
                </a:solidFill>
              </a:rPr>
              <a:t>ЧАТБОТЫ. </a:t>
            </a:r>
            <a:r>
              <a:rPr lang="en-US">
                <a:solidFill>
                  <a:srgbClr val="1E22AA"/>
                </a:solidFill>
              </a:rPr>
              <a:t>TELEGRAM API</a:t>
            </a:r>
            <a:endParaRPr/>
          </a:p>
        </p:txBody>
      </p:sp>
      <p:cxnSp>
        <p:nvCxnSpPr>
          <p:cNvPr id="18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5" descr="Background pattern&#10;&#10;Description automatically generated"/>
          <p:cNvPicPr>
            <a:picLocks noChangeAspect="1"/>
          </p:cNvPicPr>
          <p:nvPr/>
        </p:nvPicPr>
        <p:blipFill>
          <a:blip r:embed="rId2"/>
          <a:srcRect r="1927"/>
          <a:stretch/>
        </p:blipFill>
        <p:spPr bwMode="auto">
          <a:xfrm>
            <a:off x="1854208" y="-20538"/>
            <a:ext cx="7326305" cy="5164038"/>
          </a:xfrm>
          <a:prstGeom prst="rect">
            <a:avLst/>
          </a:prstGeom>
        </p:spPr>
      </p:pic>
      <p:pic>
        <p:nvPicPr>
          <p:cNvPr id="5" name="Picture 17" descr="Shape&#10;&#10;Description automatically generated"/>
          <p:cNvPicPr>
            <a:picLocks noChangeAspect="1"/>
          </p:cNvPicPr>
          <p:nvPr/>
        </p:nvPicPr>
        <p:blipFill>
          <a:blip r:embed="rId3"/>
          <a:srcRect l="3421" t="4898"/>
          <a:stretch/>
        </p:blipFill>
        <p:spPr bwMode="auto">
          <a:xfrm>
            <a:off x="0" y="0"/>
            <a:ext cx="7130728" cy="5143500"/>
          </a:xfrm>
          <a:prstGeom prst="rect">
            <a:avLst/>
          </a:prstGeom>
        </p:spPr>
      </p:pic>
      <p:sp>
        <p:nvSpPr>
          <p:cNvPr id="6" name="Google Shape;56;p1"/>
          <p:cNvSpPr txBox="1">
            <a:spLocks noGrp="1" noChangeShapeType="1"/>
          </p:cNvSpPr>
          <p:nvPr/>
        </p:nvSpPr>
        <p:spPr bwMode="auto">
          <a:xfrm>
            <a:off x="2141787" y="1866019"/>
            <a:ext cx="3842614" cy="564596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defRPr/>
            </a:pPr>
            <a:r>
              <a:rPr lang="ru-RU" sz="2000" b="1">
                <a:solidFill>
                  <a:schemeClr val="bg1"/>
                </a:solidFill>
                <a:latin typeface="Futura PT Demi"/>
              </a:rPr>
              <a:t>Контакты</a:t>
            </a:r>
            <a:endParaRPr/>
          </a:p>
        </p:txBody>
      </p:sp>
      <p:sp>
        <p:nvSpPr>
          <p:cNvPr id="7" name="Google Shape;56;p1"/>
          <p:cNvSpPr txBox="1">
            <a:spLocks noGrp="1" noChangeShapeType="1"/>
          </p:cNvSpPr>
          <p:nvPr/>
        </p:nvSpPr>
        <p:spPr bwMode="auto">
          <a:xfrm>
            <a:off x="539553" y="2505504"/>
            <a:ext cx="1174948" cy="965314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Futura PT Light"/>
                <a:ea typeface="Poppins"/>
              </a:rPr>
              <a:t>telegram</a:t>
            </a:r>
            <a:r>
              <a:rPr lang="ru-RU" sz="1600" dirty="0">
                <a:solidFill>
                  <a:schemeClr val="bg1"/>
                </a:solidFill>
                <a:latin typeface="Futura PT Light"/>
                <a:ea typeface="Poppins"/>
              </a:rPr>
              <a:t>:</a:t>
            </a:r>
            <a:endParaRPr dirty="0"/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Futura PT Light"/>
                <a:ea typeface="Poppins"/>
              </a:rPr>
              <a:t>email:</a:t>
            </a:r>
            <a:br>
              <a:rPr lang="ru-RU" sz="1600" dirty="0">
                <a:solidFill>
                  <a:schemeClr val="bg1"/>
                </a:solidFill>
                <a:latin typeface="Futura PT Light"/>
                <a:ea typeface="Poppins"/>
              </a:rPr>
            </a:br>
            <a:r>
              <a:rPr lang="en-US" sz="1600" dirty="0">
                <a:solidFill>
                  <a:schemeClr val="bg1"/>
                </a:solidFill>
                <a:latin typeface="Futura PT Light"/>
                <a:ea typeface="Poppins"/>
              </a:rPr>
              <a:t>Git:</a:t>
            </a:r>
          </a:p>
          <a:p>
            <a:pPr>
              <a:defRPr/>
            </a:pPr>
            <a:endParaRPr lang="en-US" sz="1600" b="1" dirty="0">
              <a:solidFill>
                <a:schemeClr val="bg1"/>
              </a:solidFill>
              <a:latin typeface="Futura PT Light"/>
              <a:ea typeface="Poppins"/>
            </a:endParaRPr>
          </a:p>
        </p:txBody>
      </p:sp>
      <p:cxnSp>
        <p:nvCxnSpPr>
          <p:cNvPr id="8" name="Straight Connector 32"/>
          <p:cNvCxnSpPr>
            <a:cxnSpLocks/>
          </p:cNvCxnSpPr>
          <p:nvPr/>
        </p:nvCxnSpPr>
        <p:spPr bwMode="auto">
          <a:xfrm>
            <a:off x="445662" y="2355726"/>
            <a:ext cx="31197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6025" y="4193976"/>
            <a:ext cx="576662" cy="413944"/>
          </a:xfrm>
          <a:prstGeom prst="rect">
            <a:avLst/>
          </a:prstGeom>
          <a:noFill/>
        </p:spPr>
      </p:pic>
      <p:sp>
        <p:nvSpPr>
          <p:cNvPr id="10" name="Google Shape;56;p1"/>
          <p:cNvSpPr txBox="1">
            <a:spLocks noGrp="1" noChangeShapeType="1"/>
          </p:cNvSpPr>
          <p:nvPr/>
        </p:nvSpPr>
        <p:spPr bwMode="auto">
          <a:xfrm>
            <a:off x="1581200" y="2505503"/>
            <a:ext cx="3968328" cy="965314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Futura PT Light"/>
                <a:ea typeface="Poppins"/>
              </a:rPr>
              <a:t>@</a:t>
            </a:r>
            <a:r>
              <a:rPr lang="en-US" sz="1600" dirty="0" err="1">
                <a:solidFill>
                  <a:schemeClr val="bg1"/>
                </a:solidFill>
                <a:latin typeface="Futura PT Light"/>
                <a:ea typeface="Poppins"/>
              </a:rPr>
              <a:t>Volfiik</a:t>
            </a:r>
            <a:endParaRPr lang="en-US" sz="1600" dirty="0">
              <a:solidFill>
                <a:schemeClr val="bg1"/>
              </a:solidFill>
              <a:latin typeface="Futura PT Light"/>
              <a:ea typeface="Poppins"/>
            </a:endParaRPr>
          </a:p>
          <a:p>
            <a:pPr lvl="0">
              <a:defRPr/>
            </a:pPr>
            <a:r>
              <a:rPr lang="en-US" sz="1600" u="sng" dirty="0">
                <a:solidFill>
                  <a:schemeClr val="bg1"/>
                </a:solidFill>
                <a:latin typeface="Futura PT Light"/>
                <a:ea typeface="Poppins"/>
                <a:hlinkClick r:id="rId5" tooltip="mailto:d.volf@yadro.com"/>
              </a:rPr>
              <a:t>d.volf@yadro.com</a:t>
            </a:r>
            <a:endParaRPr lang="en-US" sz="1600" dirty="0">
              <a:solidFill>
                <a:schemeClr val="bg1"/>
              </a:solidFill>
              <a:latin typeface="Futura PT Light"/>
              <a:ea typeface="Poppins"/>
            </a:endParaRPr>
          </a:p>
          <a:p>
            <a:pPr lvl="0">
              <a:defRPr/>
            </a:pPr>
            <a:r>
              <a:rPr lang="en-US" sz="1600" u="sng" dirty="0">
                <a:solidFill>
                  <a:schemeClr val="bg1"/>
                </a:solidFill>
                <a:latin typeface="Futura PT Light"/>
                <a:ea typeface="Poppins"/>
                <a:hlinkClick r:id="rId6" tooltip="https://github.com/answerIII"/>
              </a:rPr>
              <a:t>https://github.com/answerIII</a:t>
            </a:r>
            <a:r>
              <a:rPr lang="en-US" sz="1600" u="sng" dirty="0">
                <a:solidFill>
                  <a:schemeClr val="bg1"/>
                </a:solidFill>
                <a:latin typeface="Futura PT Light"/>
                <a:ea typeface="Poppins"/>
                <a:hlinkClick r:id="rId7" tooltip="https://github.com/answerIII"/>
              </a:rPr>
              <a:t>/Chatbot</a:t>
            </a:r>
            <a:endParaRPr lang="en-US" sz="1600" u="sng" dirty="0">
              <a:solidFill>
                <a:schemeClr val="bg1"/>
              </a:solidFill>
              <a:latin typeface="Futura PT Light"/>
              <a:ea typeface="Poppins"/>
            </a:endParaRPr>
          </a:p>
        </p:txBody>
      </p:sp>
      <p:pic>
        <p:nvPicPr>
          <p:cNvPr id="11" name="Рисунок 11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52790" y="929610"/>
            <a:ext cx="1276339" cy="12763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55"/>
          <p:cNvPicPr>
            <a:picLocks noChangeAspect="1"/>
          </p:cNvPicPr>
          <p:nvPr/>
        </p:nvPicPr>
        <p:blipFill>
          <a:blip r:embed="rId2">
            <a:alphaModFix amt="5000"/>
          </a:blip>
          <a:srcRect l="9217" t="23285" r="4131" b="7587"/>
          <a:stretch/>
        </p:blipFill>
        <p:spPr bwMode="auto">
          <a:xfrm>
            <a:off x="0" y="-15620"/>
            <a:ext cx="9143998" cy="5159118"/>
          </a:xfrm>
          <a:prstGeom prst="rect">
            <a:avLst/>
          </a:prstGeom>
        </p:spPr>
      </p:pic>
      <p:sp>
        <p:nvSpPr>
          <p:cNvPr id="5" name="Rectangle 126"/>
          <p:cNvSpPr/>
          <p:nvPr/>
        </p:nvSpPr>
        <p:spPr bwMode="auto">
          <a:xfrm>
            <a:off x="-2521" y="2292856"/>
            <a:ext cx="9136102" cy="1497528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9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8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600"/>
          </a:p>
        </p:txBody>
      </p:sp>
      <p:sp>
        <p:nvSpPr>
          <p:cNvPr id="6" name="Rectangle 125"/>
          <p:cNvSpPr/>
          <p:nvPr/>
        </p:nvSpPr>
        <p:spPr bwMode="auto">
          <a:xfrm>
            <a:off x="-2521" y="3613995"/>
            <a:ext cx="9145627" cy="1529936"/>
          </a:xfrm>
          <a:prstGeom prst="rect">
            <a:avLst/>
          </a:prstGeom>
          <a:gradFill>
            <a:gsLst>
              <a:gs pos="0">
                <a:schemeClr val="accent3">
                  <a:lumMod val="0"/>
                </a:schemeClr>
              </a:gs>
              <a:gs pos="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58000"/>
                </a:schemeClr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sz="600"/>
          </a:p>
        </p:txBody>
      </p:sp>
      <p:pic>
        <p:nvPicPr>
          <p:cNvPr id="7" name="Graphic 1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77880" y="479735"/>
            <a:ext cx="581304" cy="418070"/>
          </a:xfrm>
          <a:prstGeom prst="rect">
            <a:avLst/>
          </a:prstGeom>
        </p:spPr>
      </p:pic>
      <p:pic>
        <p:nvPicPr>
          <p:cNvPr id="8" name="Picture 7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2810" y="1258232"/>
            <a:ext cx="263194" cy="263194"/>
          </a:xfrm>
          <a:prstGeom prst="rect">
            <a:avLst/>
          </a:prstGeom>
        </p:spPr>
      </p:pic>
      <p:sp>
        <p:nvSpPr>
          <p:cNvPr id="9" name="TextBox 73"/>
          <p:cNvSpPr txBox="1"/>
          <p:nvPr/>
        </p:nvSpPr>
        <p:spPr bwMode="auto">
          <a:xfrm>
            <a:off x="867473" y="1212775"/>
            <a:ext cx="2148135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ru-RU" sz="1000">
                <a:latin typeface="Futura PT Medium"/>
              </a:rPr>
              <a:t>Современные конкурентоспособные рыночные продукты</a:t>
            </a:r>
            <a:endParaRPr sz="1000">
              <a:latin typeface="Futura PT Medium"/>
            </a:endParaRPr>
          </a:p>
        </p:txBody>
      </p:sp>
      <p:sp>
        <p:nvSpPr>
          <p:cNvPr id="10" name="TextBox 77"/>
          <p:cNvSpPr txBox="1"/>
          <p:nvPr/>
        </p:nvSpPr>
        <p:spPr bwMode="auto">
          <a:xfrm>
            <a:off x="867473" y="2706207"/>
            <a:ext cx="1904715" cy="49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600">
                <a:latin typeface="Futura PT Medium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1000"/>
              <a:t>Полный цикл продуктовой разработки и производства внутри группы</a:t>
            </a:r>
            <a:endParaRPr sz="1000"/>
          </a:p>
        </p:txBody>
      </p:sp>
      <p:pic>
        <p:nvPicPr>
          <p:cNvPr id="11" name="Picture 7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74223" y="2721420"/>
            <a:ext cx="280368" cy="280368"/>
          </a:xfrm>
          <a:prstGeom prst="rect">
            <a:avLst/>
          </a:prstGeom>
        </p:spPr>
      </p:pic>
      <p:pic>
        <p:nvPicPr>
          <p:cNvPr id="12" name="Picture 11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74223" y="3929499"/>
            <a:ext cx="280369" cy="280369"/>
          </a:xfrm>
          <a:prstGeom prst="rect">
            <a:avLst/>
          </a:prstGeom>
        </p:spPr>
      </p:pic>
      <p:sp>
        <p:nvSpPr>
          <p:cNvPr id="13" name="TextBox 111"/>
          <p:cNvSpPr txBox="1"/>
          <p:nvPr/>
        </p:nvSpPr>
        <p:spPr bwMode="auto">
          <a:xfrm>
            <a:off x="867473" y="3903736"/>
            <a:ext cx="2191714" cy="49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600">
                <a:latin typeface="Futura PT Medium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ru-RU" sz="1000"/>
              <a:t>Совокупный технологический фундамент</a:t>
            </a:r>
            <a:r>
              <a:rPr lang="en-US" sz="1000"/>
              <a:t> </a:t>
            </a:r>
            <a:r>
              <a:rPr lang="ru-RU" sz="1000"/>
              <a:t>и международная кооперация</a:t>
            </a:r>
            <a:endParaRPr sz="1000"/>
          </a:p>
        </p:txBody>
      </p:sp>
      <p:pic>
        <p:nvPicPr>
          <p:cNvPr id="14" name="Picture 113" descr="A picture containing text&#10;&#10;Description automatically generated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3603330" y="3886957"/>
            <a:ext cx="545878" cy="319328"/>
          </a:xfrm>
          <a:prstGeom prst="rect">
            <a:avLst/>
          </a:prstGeom>
        </p:spPr>
      </p:pic>
      <p:pic>
        <p:nvPicPr>
          <p:cNvPr id="15" name="Picture 114" descr="Text&#10;&#10;Description automatically generated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4700262" y="4626448"/>
            <a:ext cx="688281" cy="204974"/>
          </a:xfrm>
          <a:prstGeom prst="rect">
            <a:avLst/>
          </a:prstGeom>
        </p:spPr>
      </p:pic>
      <p:pic>
        <p:nvPicPr>
          <p:cNvPr id="16" name="Graphic 115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4245932" y="4310596"/>
            <a:ext cx="1001136" cy="161821"/>
          </a:xfrm>
          <a:prstGeom prst="rect">
            <a:avLst/>
          </a:prstGeom>
        </p:spPr>
      </p:pic>
      <p:pic>
        <p:nvPicPr>
          <p:cNvPr id="17" name="Picture 116" descr="Logo&#10;&#10;Description automatically generated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6013646" y="4683527"/>
            <a:ext cx="572538" cy="159039"/>
          </a:xfrm>
          <a:prstGeom prst="rect">
            <a:avLst/>
          </a:prstGeom>
        </p:spPr>
      </p:pic>
      <p:pic>
        <p:nvPicPr>
          <p:cNvPr id="18" name="Graphic 117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6395698" y="4341136"/>
            <a:ext cx="569668" cy="197801"/>
          </a:xfrm>
          <a:prstGeom prst="rect">
            <a:avLst/>
          </a:prstGeom>
        </p:spPr>
      </p:pic>
      <p:pic>
        <p:nvPicPr>
          <p:cNvPr id="19" name="Picture 118" descr="Icon&#10;&#10;Description automatically generated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4422118" y="3908130"/>
            <a:ext cx="1226201" cy="204571"/>
          </a:xfrm>
          <a:prstGeom prst="rect">
            <a:avLst/>
          </a:prstGeom>
        </p:spPr>
      </p:pic>
      <p:pic>
        <p:nvPicPr>
          <p:cNvPr id="20" name="Picture 119" descr="Text&#10;&#10;Description automatically generated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3603330" y="4556311"/>
            <a:ext cx="803827" cy="324623"/>
          </a:xfrm>
          <a:prstGeom prst="rect">
            <a:avLst/>
          </a:prstGeom>
        </p:spPr>
      </p:pic>
      <p:pic>
        <p:nvPicPr>
          <p:cNvPr id="21" name="Graphic 120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5524921" y="4299831"/>
            <a:ext cx="732161" cy="241904"/>
          </a:xfrm>
          <a:prstGeom prst="rect">
            <a:avLst/>
          </a:prstGeom>
        </p:spPr>
      </p:pic>
      <p:pic>
        <p:nvPicPr>
          <p:cNvPr id="22" name="Picture 121" descr="Icon&#10;&#10;Description automatically generated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7028872" y="4327463"/>
            <a:ext cx="569668" cy="128577"/>
          </a:xfrm>
          <a:prstGeom prst="rect">
            <a:avLst/>
          </a:prstGeom>
        </p:spPr>
      </p:pic>
      <p:pic>
        <p:nvPicPr>
          <p:cNvPr id="23" name="Graphic 122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957703" y="4659420"/>
            <a:ext cx="572054" cy="172002"/>
          </a:xfrm>
          <a:prstGeom prst="rect">
            <a:avLst/>
          </a:prstGeom>
        </p:spPr>
      </p:pic>
      <p:pic>
        <p:nvPicPr>
          <p:cNvPr id="24" name="Graphic 123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773129" y="3781391"/>
            <a:ext cx="563139" cy="297752"/>
          </a:xfrm>
          <a:prstGeom prst="rect">
            <a:avLst/>
          </a:prstGeom>
        </p:spPr>
      </p:pic>
      <p:pic>
        <p:nvPicPr>
          <p:cNvPr id="25" name="Picture 124" descr="A picture containing graphical user interface&#10;&#10;Description automatically generated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5885180" y="3886957"/>
            <a:ext cx="604134" cy="194186"/>
          </a:xfrm>
          <a:prstGeom prst="rect">
            <a:avLst/>
          </a:prstGeom>
        </p:spPr>
      </p:pic>
      <p:grpSp>
        <p:nvGrpSpPr>
          <p:cNvPr id="26" name="Группа 6"/>
          <p:cNvGrpSpPr/>
          <p:nvPr/>
        </p:nvGrpSpPr>
        <p:grpSpPr bwMode="auto">
          <a:xfrm>
            <a:off x="3466486" y="1265207"/>
            <a:ext cx="4629498" cy="876035"/>
            <a:chOff x="10999385" y="3981331"/>
            <a:chExt cx="12345329" cy="2336093"/>
          </a:xfrm>
        </p:grpSpPr>
        <p:sp>
          <p:nvSpPr>
            <p:cNvPr id="27" name="TextBox 33"/>
            <p:cNvSpPr txBox="1"/>
            <p:nvPr/>
          </p:nvSpPr>
          <p:spPr bwMode="auto">
            <a:xfrm>
              <a:off x="21941234" y="4184088"/>
              <a:ext cx="12447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sz="1000">
                  <a:solidFill>
                    <a:schemeClr val="bg1"/>
                  </a:solidFill>
                  <a:latin typeface="Futura PT Book"/>
                </a:rPr>
                <a:t>2030</a:t>
              </a:r>
              <a:endParaRPr/>
            </a:p>
          </p:txBody>
        </p:sp>
        <p:pic>
          <p:nvPicPr>
            <p:cNvPr id="28" name="Picture 60"/>
            <p:cNvPicPr>
              <a:picLocks noChangeAspect="1"/>
            </p:cNvPicPr>
            <p:nvPr/>
          </p:nvPicPr>
          <p:blipFill>
            <a:blip r:embed="rId19"/>
            <a:stretch/>
          </p:blipFill>
          <p:spPr bwMode="auto">
            <a:xfrm>
              <a:off x="17104460" y="4018884"/>
              <a:ext cx="742610" cy="742610"/>
            </a:xfrm>
            <a:prstGeom prst="rect">
              <a:avLst/>
            </a:prstGeom>
          </p:spPr>
        </p:pic>
        <p:pic>
          <p:nvPicPr>
            <p:cNvPr id="29" name="Picture 62"/>
            <p:cNvPicPr>
              <a:picLocks noChangeAspect="1"/>
            </p:cNvPicPr>
            <p:nvPr/>
          </p:nvPicPr>
          <p:blipFill>
            <a:blip r:embed="rId20"/>
            <a:stretch/>
          </p:blipFill>
          <p:spPr bwMode="auto">
            <a:xfrm>
              <a:off x="13812755" y="4204823"/>
              <a:ext cx="1269892" cy="1269892"/>
            </a:xfrm>
            <a:prstGeom prst="rect">
              <a:avLst/>
            </a:prstGeom>
          </p:spPr>
        </p:pic>
        <p:pic>
          <p:nvPicPr>
            <p:cNvPr id="30" name="Picture 63"/>
            <p:cNvPicPr>
              <a:picLocks noChangeAspect="1"/>
            </p:cNvPicPr>
            <p:nvPr/>
          </p:nvPicPr>
          <p:blipFill>
            <a:blip r:embed="rId21"/>
            <a:stretch/>
          </p:blipFill>
          <p:spPr bwMode="auto">
            <a:xfrm>
              <a:off x="20513129" y="4136024"/>
              <a:ext cx="722258" cy="722258"/>
            </a:xfrm>
            <a:prstGeom prst="rect">
              <a:avLst/>
            </a:prstGeom>
          </p:spPr>
        </p:pic>
        <p:pic>
          <p:nvPicPr>
            <p:cNvPr id="31" name="Picture 65"/>
            <p:cNvPicPr>
              <a:picLocks noChangeAspect="1"/>
            </p:cNvPicPr>
            <p:nvPr/>
          </p:nvPicPr>
          <p:blipFill>
            <a:blip r:embed="rId22"/>
            <a:stretch/>
          </p:blipFill>
          <p:spPr bwMode="auto">
            <a:xfrm>
              <a:off x="21235387" y="4497153"/>
              <a:ext cx="974379" cy="974379"/>
            </a:xfrm>
            <a:prstGeom prst="rect">
              <a:avLst/>
            </a:prstGeom>
          </p:spPr>
        </p:pic>
        <p:pic>
          <p:nvPicPr>
            <p:cNvPr id="32" name="Picture 66"/>
            <p:cNvPicPr>
              <a:picLocks noChangeAspect="1"/>
            </p:cNvPicPr>
            <p:nvPr/>
          </p:nvPicPr>
          <p:blipFill>
            <a:blip r:embed="rId23"/>
            <a:stretch/>
          </p:blipFill>
          <p:spPr bwMode="auto">
            <a:xfrm>
              <a:off x="22209765" y="3981331"/>
              <a:ext cx="1134949" cy="1134949"/>
            </a:xfrm>
            <a:prstGeom prst="rect">
              <a:avLst/>
            </a:prstGeom>
          </p:spPr>
        </p:pic>
        <p:pic>
          <p:nvPicPr>
            <p:cNvPr id="33" name="Picture 67"/>
            <p:cNvPicPr>
              <a:picLocks noChangeAspect="1"/>
            </p:cNvPicPr>
            <p:nvPr/>
          </p:nvPicPr>
          <p:blipFill>
            <a:blip r:embed="rId24"/>
            <a:stretch/>
          </p:blipFill>
          <p:spPr bwMode="auto">
            <a:xfrm>
              <a:off x="16397460" y="4390187"/>
              <a:ext cx="1032073" cy="1032073"/>
            </a:xfrm>
            <a:prstGeom prst="rect">
              <a:avLst/>
            </a:prstGeom>
          </p:spPr>
        </p:pic>
        <p:sp>
          <p:nvSpPr>
            <p:cNvPr id="34" name="TextBox 68"/>
            <p:cNvSpPr txBox="1"/>
            <p:nvPr/>
          </p:nvSpPr>
          <p:spPr bwMode="auto">
            <a:xfrm>
              <a:off x="10999385" y="5534034"/>
              <a:ext cx="2219414" cy="735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Серверы </a:t>
              </a:r>
              <a:endParaRPr/>
            </a:p>
            <a:p>
              <a:pPr algn="ctr">
                <a:defRPr/>
              </a:pPr>
              <a:r>
                <a:rPr lang="en-US" sz="600">
                  <a:latin typeface="Futura PT Medium"/>
                </a:rPr>
                <a:t>VESNIN</a:t>
              </a:r>
              <a:r>
                <a:rPr lang="en-US" sz="600">
                  <a:latin typeface="Futura PT Book"/>
                </a:rPr>
                <a:t> </a:t>
              </a:r>
              <a:r>
                <a:rPr lang="ru-RU" sz="600">
                  <a:latin typeface="Futura PT Book"/>
                </a:rPr>
                <a:t>и </a:t>
              </a:r>
              <a:r>
                <a:rPr lang="en-US" sz="600">
                  <a:latin typeface="Futura PT Medium"/>
                </a:rPr>
                <a:t>VEGMAN</a:t>
              </a:r>
              <a:endParaRPr sz="600">
                <a:latin typeface="Futura PT Medium"/>
              </a:endParaRPr>
            </a:p>
          </p:txBody>
        </p:sp>
        <p:sp>
          <p:nvSpPr>
            <p:cNvPr id="35" name="TextBox 69"/>
            <p:cNvSpPr txBox="1"/>
            <p:nvPr/>
          </p:nvSpPr>
          <p:spPr bwMode="auto">
            <a:xfrm>
              <a:off x="13316391" y="5563979"/>
              <a:ext cx="2408635" cy="73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Системы хранения данных </a:t>
              </a:r>
              <a:r>
                <a:rPr lang="en-US" sz="600">
                  <a:latin typeface="Futura PT Medium"/>
                </a:rPr>
                <a:t>TATLIN</a:t>
              </a:r>
              <a:endParaRPr sz="600">
                <a:latin typeface="Futura PT Medium"/>
              </a:endParaRPr>
            </a:p>
          </p:txBody>
        </p:sp>
        <p:sp>
          <p:nvSpPr>
            <p:cNvPr id="36" name="TextBox 70"/>
            <p:cNvSpPr txBox="1"/>
            <p:nvPr/>
          </p:nvSpPr>
          <p:spPr bwMode="auto">
            <a:xfrm>
              <a:off x="15686636" y="5564632"/>
              <a:ext cx="2839240" cy="735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Сетевое и коммутационное </a:t>
              </a:r>
              <a:endParaRPr/>
            </a:p>
            <a:p>
              <a:pPr algn="ctr">
                <a:defRPr/>
              </a:pPr>
              <a:r>
                <a:rPr lang="ru-RU" sz="600">
                  <a:latin typeface="Futura PT Book"/>
                </a:rPr>
                <a:t>оборудование </a:t>
              </a:r>
              <a:r>
                <a:rPr lang="en-US" sz="600">
                  <a:latin typeface="Futura PT Medium"/>
                </a:rPr>
                <a:t>KORNEFELD</a:t>
              </a:r>
              <a:endParaRPr sz="600">
                <a:latin typeface="Futura PT Medium"/>
              </a:endParaRPr>
            </a:p>
          </p:txBody>
        </p:sp>
        <p:sp>
          <p:nvSpPr>
            <p:cNvPr id="37" name="TextBox 71"/>
            <p:cNvSpPr txBox="1"/>
            <p:nvPr/>
          </p:nvSpPr>
          <p:spPr bwMode="auto">
            <a:xfrm>
              <a:off x="20481122" y="5582178"/>
              <a:ext cx="2411774" cy="735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Клиентские устройства</a:t>
              </a:r>
              <a:endParaRPr/>
            </a:p>
            <a:p>
              <a:pPr algn="ctr">
                <a:defRPr/>
              </a:pPr>
              <a:r>
                <a:rPr lang="en-US" sz="600">
                  <a:latin typeface="Futura PT Medium"/>
                </a:rPr>
                <a:t>KVADRA</a:t>
              </a:r>
              <a:endParaRPr sz="600">
                <a:latin typeface="Futura PT Medium"/>
              </a:endParaRPr>
            </a:p>
          </p:txBody>
        </p:sp>
        <p:pic>
          <p:nvPicPr>
            <p:cNvPr id="38" name="Picture 76"/>
            <p:cNvPicPr>
              <a:picLocks noChangeAspect="1"/>
            </p:cNvPicPr>
            <p:nvPr/>
          </p:nvPicPr>
          <p:blipFill>
            <a:blip r:embed="rId25"/>
            <a:stretch/>
          </p:blipFill>
          <p:spPr bwMode="auto">
            <a:xfrm>
              <a:off x="11474009" y="4183571"/>
              <a:ext cx="1136576" cy="1136576"/>
            </a:xfrm>
            <a:prstGeom prst="rect">
              <a:avLst/>
            </a:prstGeom>
          </p:spPr>
        </p:pic>
        <p:pic>
          <p:nvPicPr>
            <p:cNvPr id="39" name="Picture 2"/>
            <p:cNvPicPr>
              <a:picLocks noChangeAspect="1"/>
            </p:cNvPicPr>
            <p:nvPr/>
          </p:nvPicPr>
          <p:blipFill>
            <a:blip r:embed="rId26"/>
            <a:stretch/>
          </p:blipFill>
          <p:spPr bwMode="auto">
            <a:xfrm>
              <a:off x="18653861" y="3999854"/>
              <a:ext cx="1471678" cy="1471678"/>
            </a:xfrm>
            <a:prstGeom prst="rect">
              <a:avLst/>
            </a:prstGeom>
          </p:spPr>
        </p:pic>
        <p:sp>
          <p:nvSpPr>
            <p:cNvPr id="40" name="TextBox 74"/>
            <p:cNvSpPr txBox="1"/>
            <p:nvPr/>
          </p:nvSpPr>
          <p:spPr bwMode="auto">
            <a:xfrm>
              <a:off x="18790887" y="5575736"/>
              <a:ext cx="1249061" cy="735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Базовые </a:t>
              </a:r>
              <a:endParaRPr/>
            </a:p>
            <a:p>
              <a:pPr algn="ctr">
                <a:defRPr/>
              </a:pPr>
              <a:r>
                <a:rPr lang="ru-RU" sz="600">
                  <a:latin typeface="Futura PT Book"/>
                </a:rPr>
                <a:t>станции</a:t>
              </a:r>
              <a:endParaRPr sz="600">
                <a:latin typeface="Futura PT Medium"/>
              </a:endParaRPr>
            </a:p>
          </p:txBody>
        </p:sp>
      </p:grpSp>
      <p:grpSp>
        <p:nvGrpSpPr>
          <p:cNvPr id="41" name="Группа 3"/>
          <p:cNvGrpSpPr/>
          <p:nvPr/>
        </p:nvGrpSpPr>
        <p:grpSpPr bwMode="auto">
          <a:xfrm>
            <a:off x="2763407" y="2678831"/>
            <a:ext cx="6243926" cy="693982"/>
            <a:chOff x="11182497" y="6770933"/>
            <a:chExt cx="15839284" cy="1850619"/>
          </a:xfrm>
        </p:grpSpPr>
        <p:pic>
          <p:nvPicPr>
            <p:cNvPr id="42" name="Picture 80" descr="Shape&#10;&#10;Description automatically generated with medium confidence"/>
            <p:cNvPicPr>
              <a:picLocks noChangeAspect="1"/>
            </p:cNvPicPr>
            <p:nvPr/>
          </p:nvPicPr>
          <p:blipFill>
            <a:blip r:embed="rId27"/>
            <a:stretch/>
          </p:blipFill>
          <p:spPr bwMode="auto">
            <a:xfrm>
              <a:off x="11610814" y="6906463"/>
              <a:ext cx="735333" cy="735333"/>
            </a:xfrm>
            <a:prstGeom prst="rect">
              <a:avLst/>
            </a:prstGeom>
          </p:spPr>
        </p:pic>
        <p:pic>
          <p:nvPicPr>
            <p:cNvPr id="43" name="Picture 81" descr="Shape&#10;&#10;Description automatically generated with medium confidence"/>
            <p:cNvPicPr>
              <a:picLocks noChangeAspect="1"/>
            </p:cNvPicPr>
            <p:nvPr/>
          </p:nvPicPr>
          <p:blipFill>
            <a:blip r:embed="rId28"/>
            <a:stretch/>
          </p:blipFill>
          <p:spPr bwMode="auto">
            <a:xfrm>
              <a:off x="13260601" y="6851417"/>
              <a:ext cx="686441" cy="686441"/>
            </a:xfrm>
            <a:prstGeom prst="rect">
              <a:avLst/>
            </a:prstGeom>
          </p:spPr>
        </p:pic>
        <p:pic>
          <p:nvPicPr>
            <p:cNvPr id="44" name="Picture 82" descr="A black and white logo&#10;&#10;Description automatically generated with low confidence"/>
            <p:cNvPicPr>
              <a:picLocks noChangeAspect="1"/>
            </p:cNvPicPr>
            <p:nvPr/>
          </p:nvPicPr>
          <p:blipFill>
            <a:blip r:embed="rId29"/>
            <a:stretch/>
          </p:blipFill>
          <p:spPr bwMode="auto">
            <a:xfrm>
              <a:off x="14827953" y="6770933"/>
              <a:ext cx="686441" cy="686441"/>
            </a:xfrm>
            <a:prstGeom prst="rect">
              <a:avLst/>
            </a:prstGeom>
          </p:spPr>
        </p:pic>
        <p:pic>
          <p:nvPicPr>
            <p:cNvPr id="45" name="Picture 83" descr="Icon&#10;&#10;Description automatically generated"/>
            <p:cNvPicPr>
              <a:picLocks noChangeAspect="1"/>
            </p:cNvPicPr>
            <p:nvPr/>
          </p:nvPicPr>
          <p:blipFill>
            <a:blip r:embed="rId30"/>
            <a:stretch/>
          </p:blipFill>
          <p:spPr bwMode="auto">
            <a:xfrm>
              <a:off x="16339433" y="6914224"/>
              <a:ext cx="636397" cy="636397"/>
            </a:xfrm>
            <a:prstGeom prst="rect">
              <a:avLst/>
            </a:prstGeom>
          </p:spPr>
        </p:pic>
        <p:pic>
          <p:nvPicPr>
            <p:cNvPr id="46" name="Picture 84" descr="Shape&#10;&#10;Description automatically generated with low confidence"/>
            <p:cNvPicPr>
              <a:picLocks noChangeAspect="1"/>
            </p:cNvPicPr>
            <p:nvPr/>
          </p:nvPicPr>
          <p:blipFill>
            <a:blip r:embed="rId31"/>
            <a:stretch/>
          </p:blipFill>
          <p:spPr bwMode="auto">
            <a:xfrm>
              <a:off x="17786940" y="6884262"/>
              <a:ext cx="660287" cy="660287"/>
            </a:xfrm>
            <a:prstGeom prst="rect">
              <a:avLst/>
            </a:prstGeom>
          </p:spPr>
        </p:pic>
        <p:pic>
          <p:nvPicPr>
            <p:cNvPr id="47" name="Picture 85" descr="A picture containing shape&#10;&#10;Description automatically generated"/>
            <p:cNvPicPr>
              <a:picLocks noChangeAspect="1"/>
            </p:cNvPicPr>
            <p:nvPr/>
          </p:nvPicPr>
          <p:blipFill>
            <a:blip r:embed="rId32"/>
            <a:stretch/>
          </p:blipFill>
          <p:spPr bwMode="auto">
            <a:xfrm>
              <a:off x="19472949" y="6844399"/>
              <a:ext cx="686443" cy="686443"/>
            </a:xfrm>
            <a:prstGeom prst="rect">
              <a:avLst/>
            </a:prstGeom>
          </p:spPr>
        </p:pic>
        <p:pic>
          <p:nvPicPr>
            <p:cNvPr id="48" name="Picture 86" descr="Icon&#10;&#10;Description automatically generated"/>
            <p:cNvPicPr>
              <a:picLocks noChangeAspect="1"/>
            </p:cNvPicPr>
            <p:nvPr/>
          </p:nvPicPr>
          <p:blipFill>
            <a:blip r:embed="rId33"/>
            <a:stretch/>
          </p:blipFill>
          <p:spPr bwMode="auto">
            <a:xfrm>
              <a:off x="21297933" y="6880801"/>
              <a:ext cx="636395" cy="636395"/>
            </a:xfrm>
            <a:prstGeom prst="rect">
              <a:avLst/>
            </a:prstGeom>
          </p:spPr>
        </p:pic>
        <p:pic>
          <p:nvPicPr>
            <p:cNvPr id="49" name="Picture 87" descr="A black and white logo&#10;&#10;Description automatically generated with low confidence"/>
            <p:cNvPicPr>
              <a:picLocks noChangeAspect="1"/>
            </p:cNvPicPr>
            <p:nvPr/>
          </p:nvPicPr>
          <p:blipFill>
            <a:blip r:embed="rId34"/>
            <a:stretch/>
          </p:blipFill>
          <p:spPr bwMode="auto">
            <a:xfrm>
              <a:off x="22975864" y="6880801"/>
              <a:ext cx="688804" cy="636395"/>
            </a:xfrm>
            <a:prstGeom prst="rect">
              <a:avLst/>
            </a:prstGeom>
          </p:spPr>
        </p:pic>
        <p:pic>
          <p:nvPicPr>
            <p:cNvPr id="50" name="Picture 88" descr="A picture containing text&#10;&#10;Description automatically generated"/>
            <p:cNvPicPr>
              <a:picLocks noChangeAspect="1"/>
            </p:cNvPicPr>
            <p:nvPr/>
          </p:nvPicPr>
          <p:blipFill>
            <a:blip r:embed="rId35"/>
            <a:stretch/>
          </p:blipFill>
          <p:spPr bwMode="auto">
            <a:xfrm>
              <a:off x="24589636" y="6909651"/>
              <a:ext cx="636395" cy="636395"/>
            </a:xfrm>
            <a:prstGeom prst="rect">
              <a:avLst/>
            </a:prstGeom>
          </p:spPr>
        </p:pic>
        <p:pic>
          <p:nvPicPr>
            <p:cNvPr id="51" name="Picture 89" descr="Icon&#10;&#10;Description automatically generated"/>
            <p:cNvPicPr>
              <a:picLocks noChangeAspect="1"/>
            </p:cNvPicPr>
            <p:nvPr/>
          </p:nvPicPr>
          <p:blipFill>
            <a:blip r:embed="rId36"/>
            <a:stretch/>
          </p:blipFill>
          <p:spPr bwMode="auto">
            <a:xfrm>
              <a:off x="26030262" y="6855335"/>
              <a:ext cx="703778" cy="636395"/>
            </a:xfrm>
            <a:prstGeom prst="rect">
              <a:avLst/>
            </a:prstGeom>
          </p:spPr>
        </p:pic>
        <p:sp>
          <p:nvSpPr>
            <p:cNvPr id="52" name="TextBox 90"/>
            <p:cNvSpPr txBox="1"/>
            <p:nvPr/>
          </p:nvSpPr>
          <p:spPr bwMode="auto">
            <a:xfrm>
              <a:off x="11182497" y="7641797"/>
              <a:ext cx="1729587" cy="97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Разработка полупроводни-кового </a:t>
              </a:r>
              <a:r>
                <a:rPr lang="en-US" sz="600">
                  <a:latin typeface="Futura PT Book"/>
                </a:rPr>
                <a:t>IP</a:t>
              </a:r>
              <a:endParaRPr sz="600">
                <a:latin typeface="Futura PT Medium"/>
              </a:endParaRPr>
            </a:p>
          </p:txBody>
        </p:sp>
        <p:sp>
          <p:nvSpPr>
            <p:cNvPr id="53" name="TextBox 91"/>
            <p:cNvSpPr txBox="1"/>
            <p:nvPr/>
          </p:nvSpPr>
          <p:spPr bwMode="auto">
            <a:xfrm>
              <a:off x="12656308" y="7628752"/>
              <a:ext cx="1924871" cy="73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Разработка процессоров</a:t>
              </a:r>
              <a:endParaRPr sz="600">
                <a:latin typeface="Futura PT Medium"/>
              </a:endParaRPr>
            </a:p>
          </p:txBody>
        </p:sp>
        <p:sp>
          <p:nvSpPr>
            <p:cNvPr id="54" name="TextBox 92"/>
            <p:cNvSpPr txBox="1"/>
            <p:nvPr/>
          </p:nvSpPr>
          <p:spPr bwMode="auto">
            <a:xfrm>
              <a:off x="14139341" y="7606552"/>
              <a:ext cx="1924871" cy="73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Аппаратная разработка</a:t>
              </a:r>
              <a:endParaRPr sz="600">
                <a:latin typeface="Futura PT Medium"/>
              </a:endParaRPr>
            </a:p>
          </p:txBody>
        </p:sp>
        <p:sp>
          <p:nvSpPr>
            <p:cNvPr id="55" name="TextBox 93"/>
            <p:cNvSpPr txBox="1"/>
            <p:nvPr/>
          </p:nvSpPr>
          <p:spPr bwMode="auto">
            <a:xfrm>
              <a:off x="15686196" y="7603285"/>
              <a:ext cx="1924871" cy="73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Программная разработка</a:t>
              </a:r>
              <a:endParaRPr sz="600">
                <a:latin typeface="Futura PT Medium"/>
              </a:endParaRPr>
            </a:p>
          </p:txBody>
        </p:sp>
        <p:sp>
          <p:nvSpPr>
            <p:cNvPr id="56" name="TextBox 94"/>
            <p:cNvSpPr txBox="1"/>
            <p:nvPr/>
          </p:nvSpPr>
          <p:spPr bwMode="auto">
            <a:xfrm>
              <a:off x="17183693" y="7599397"/>
              <a:ext cx="1924871" cy="73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Промышленный дизайн</a:t>
              </a:r>
              <a:endParaRPr sz="600">
                <a:latin typeface="Futura PT Medium"/>
              </a:endParaRPr>
            </a:p>
          </p:txBody>
        </p:sp>
        <p:sp>
          <p:nvSpPr>
            <p:cNvPr id="57" name="TextBox 95"/>
            <p:cNvSpPr txBox="1"/>
            <p:nvPr/>
          </p:nvSpPr>
          <p:spPr bwMode="auto">
            <a:xfrm>
              <a:off x="18912823" y="7582765"/>
              <a:ext cx="1695762" cy="97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Разработка конечных систем</a:t>
              </a:r>
              <a:endParaRPr sz="600">
                <a:latin typeface="Futura PT Medium"/>
              </a:endParaRPr>
            </a:p>
          </p:txBody>
        </p:sp>
        <p:sp>
          <p:nvSpPr>
            <p:cNvPr id="58" name="TextBox 96"/>
            <p:cNvSpPr txBox="1"/>
            <p:nvPr/>
          </p:nvSpPr>
          <p:spPr bwMode="auto">
            <a:xfrm>
              <a:off x="20822101" y="7568978"/>
              <a:ext cx="1695762" cy="97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Логистика и цепочка поставок</a:t>
              </a:r>
              <a:endParaRPr sz="600">
                <a:latin typeface="Futura PT Medium"/>
              </a:endParaRPr>
            </a:p>
          </p:txBody>
        </p:sp>
        <p:sp>
          <p:nvSpPr>
            <p:cNvPr id="59" name="TextBox 97"/>
            <p:cNvSpPr txBox="1"/>
            <p:nvPr/>
          </p:nvSpPr>
          <p:spPr bwMode="auto">
            <a:xfrm>
              <a:off x="22504945" y="7543512"/>
              <a:ext cx="1695762" cy="73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Производство полного цикла</a:t>
              </a:r>
              <a:endParaRPr sz="600">
                <a:latin typeface="Futura PT Medium"/>
              </a:endParaRPr>
            </a:p>
          </p:txBody>
        </p:sp>
        <p:sp>
          <p:nvSpPr>
            <p:cNvPr id="60" name="TextBox 98"/>
            <p:cNvSpPr txBox="1"/>
            <p:nvPr/>
          </p:nvSpPr>
          <p:spPr bwMode="auto">
            <a:xfrm>
              <a:off x="24231042" y="7568978"/>
              <a:ext cx="1389967" cy="73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Сборка и монтаж</a:t>
              </a:r>
              <a:endParaRPr sz="600">
                <a:latin typeface="Futura PT Medium"/>
              </a:endParaRPr>
            </a:p>
          </p:txBody>
        </p:sp>
        <p:pic>
          <p:nvPicPr>
            <p:cNvPr id="61" name="Picture 99" descr="Shape&#10;&#10;Description automatically generated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12606023" y="6863974"/>
              <a:ext cx="540844" cy="891817"/>
            </a:xfrm>
            <a:prstGeom prst="rect">
              <a:avLst/>
            </a:prstGeom>
          </p:spPr>
        </p:pic>
        <p:pic>
          <p:nvPicPr>
            <p:cNvPr id="62" name="Picture 100" descr="Shape&#10;&#10;Description automatically generated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14146328" y="6846713"/>
              <a:ext cx="540844" cy="891817"/>
            </a:xfrm>
            <a:prstGeom prst="rect">
              <a:avLst/>
            </a:prstGeom>
          </p:spPr>
        </p:pic>
        <p:pic>
          <p:nvPicPr>
            <p:cNvPr id="63" name="Picture 101" descr="Shape&#10;&#10;Description automatically generated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15663676" y="6846713"/>
              <a:ext cx="540844" cy="891817"/>
            </a:xfrm>
            <a:prstGeom prst="rect">
              <a:avLst/>
            </a:prstGeom>
          </p:spPr>
        </p:pic>
        <p:pic>
          <p:nvPicPr>
            <p:cNvPr id="64" name="Picture 102" descr="Shape&#10;&#10;Description automatically generated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17154490" y="6863974"/>
              <a:ext cx="540844" cy="891817"/>
            </a:xfrm>
            <a:prstGeom prst="rect">
              <a:avLst/>
            </a:prstGeom>
          </p:spPr>
        </p:pic>
        <p:pic>
          <p:nvPicPr>
            <p:cNvPr id="65" name="Picture 103" descr="Shape&#10;&#10;Description automatically generated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18716732" y="6853008"/>
              <a:ext cx="540844" cy="891817"/>
            </a:xfrm>
            <a:prstGeom prst="rect">
              <a:avLst/>
            </a:prstGeom>
          </p:spPr>
        </p:pic>
        <p:sp>
          <p:nvSpPr>
            <p:cNvPr id="66" name="TextBox 104"/>
            <p:cNvSpPr txBox="1"/>
            <p:nvPr/>
          </p:nvSpPr>
          <p:spPr bwMode="auto">
            <a:xfrm>
              <a:off x="25716734" y="7548944"/>
              <a:ext cx="1305047" cy="735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ru-RU" sz="600">
                  <a:latin typeface="Futura PT Book"/>
                </a:rPr>
                <a:t>Продажи и сервис</a:t>
              </a:r>
              <a:endParaRPr sz="600">
                <a:latin typeface="Futura PT Medium"/>
              </a:endParaRPr>
            </a:p>
          </p:txBody>
        </p:sp>
        <p:pic>
          <p:nvPicPr>
            <p:cNvPr id="67" name="Picture 105" descr="Shape&#10;&#10;Description automatically generated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22253998" y="6824132"/>
              <a:ext cx="540844" cy="891817"/>
            </a:xfrm>
            <a:prstGeom prst="rect">
              <a:avLst/>
            </a:prstGeom>
          </p:spPr>
        </p:pic>
        <p:pic>
          <p:nvPicPr>
            <p:cNvPr id="68" name="Picture 106" descr="Shape&#10;&#10;Description automatically generated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23928286" y="6824132"/>
              <a:ext cx="540844" cy="891817"/>
            </a:xfrm>
            <a:prstGeom prst="rect">
              <a:avLst/>
            </a:prstGeom>
          </p:spPr>
        </p:pic>
        <p:pic>
          <p:nvPicPr>
            <p:cNvPr id="69" name="Picture 107" descr="Shape&#10;&#10;Description automatically generated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25357751" y="6824132"/>
              <a:ext cx="540844" cy="891817"/>
            </a:xfrm>
            <a:prstGeom prst="rect">
              <a:avLst/>
            </a:prstGeom>
          </p:spPr>
        </p:pic>
        <p:pic>
          <p:nvPicPr>
            <p:cNvPr id="70" name="Picture 103" descr="Shape&#10;&#10;Description automatically generated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20548219" y="6853008"/>
              <a:ext cx="540844" cy="891817"/>
            </a:xfrm>
            <a:prstGeom prst="rect">
              <a:avLst/>
            </a:prstGeom>
          </p:spPr>
        </p:pic>
      </p:grpSp>
      <p:sp>
        <p:nvSpPr>
          <p:cNvPr id="71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en">
                <a:solidFill>
                  <a:srgbClr val="1E22AA"/>
                </a:solidFill>
              </a:rPr>
              <a:t>YADRO — </a:t>
            </a:r>
            <a:r>
              <a:rPr lang="ru-RU">
                <a:solidFill>
                  <a:srgbClr val="1E22AA"/>
                </a:solidFill>
              </a:rPr>
              <a:t>ГРУППА ИНЖЕНЕРНЫХ ТЕХНОЛОГИЧЕСКИХ КОМПАНИЙ</a:t>
            </a:r>
            <a:endParaRPr/>
          </a:p>
        </p:txBody>
      </p:sp>
      <p:cxnSp>
        <p:nvCxnSpPr>
          <p:cNvPr id="72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/>
        </p:nvSpPr>
        <p:spPr bwMode="auto">
          <a:xfrm>
            <a:off x="0" y="0"/>
            <a:ext cx="9137160" cy="515232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</p:sp>
      <p:sp>
        <p:nvSpPr>
          <p:cNvPr id="5" name="Заголовок 3"/>
          <p:cNvSpPr/>
          <p:nvPr/>
        </p:nvSpPr>
        <p:spPr bwMode="auto">
          <a:xfrm>
            <a:off x="652680" y="244080"/>
            <a:ext cx="5127840" cy="3873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0" tIns="45000" rIns="90000" bIns="45000" anchor="t">
            <a:noAutofit/>
          </a:bodyPr>
          <a:lstStyle/>
          <a:p>
            <a:pPr>
              <a:tabLst>
                <a:tab pos="0" algn="l"/>
              </a:tabLst>
              <a:defRPr/>
            </a:pPr>
            <a:r>
              <a:rPr lang="ru-RU" sz="1000" spc="-1">
                <a:solidFill>
                  <a:srgbClr val="1E22AA"/>
                </a:solidFill>
                <a:latin typeface="Futura PT Book"/>
              </a:rPr>
              <a:t>НАШ ВКЛАД В РАЗВИТИЕ КАДРОВ</a:t>
            </a:r>
            <a:endParaRPr/>
          </a:p>
        </p:txBody>
      </p:sp>
      <p:sp>
        <p:nvSpPr>
          <p:cNvPr id="6" name="Straight Connector 2"/>
          <p:cNvSpPr/>
          <p:nvPr/>
        </p:nvSpPr>
        <p:spPr bwMode="auto">
          <a:xfrm>
            <a:off x="652680" y="627480"/>
            <a:ext cx="1260000" cy="360"/>
          </a:xfrm>
          <a:prstGeom prst="line">
            <a:avLst/>
          </a:prstGeom>
          <a:ln w="38160">
            <a:solidFill>
              <a:srgbClr val="1E22AA"/>
            </a:solidFill>
            <a:round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</p:sp>
      <p:pic>
        <p:nvPicPr>
          <p:cNvPr id="7" name="Picture 13" descr="Shape&#10;&#10;Description automatically generated with low confidence"/>
          <p:cNvPicPr/>
          <p:nvPr/>
        </p:nvPicPr>
        <p:blipFill>
          <a:blip r:embed="rId2"/>
          <a:stretch/>
        </p:blipFill>
        <p:spPr bwMode="auto">
          <a:xfrm>
            <a:off x="8053920" y="261719"/>
            <a:ext cx="489600" cy="351360"/>
          </a:xfrm>
          <a:prstGeom prst="rect">
            <a:avLst/>
          </a:prstGeom>
          <a:ln w="0">
            <a:noFill/>
          </a:ln>
        </p:spPr>
      </p:pic>
      <p:pic>
        <p:nvPicPr>
          <p:cNvPr id="8" name="Picture 42" descr="Qr code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080336" y="0"/>
            <a:ext cx="2056824" cy="5142060"/>
          </a:xfrm>
          <a:prstGeom prst="rect">
            <a:avLst/>
          </a:prstGeom>
        </p:spPr>
      </p:pic>
      <p:grpSp>
        <p:nvGrpSpPr>
          <p:cNvPr id="9" name="Группа 3"/>
          <p:cNvGrpSpPr/>
          <p:nvPr/>
        </p:nvGrpSpPr>
        <p:grpSpPr bwMode="auto">
          <a:xfrm>
            <a:off x="641941" y="1131591"/>
            <a:ext cx="1771981" cy="2942380"/>
            <a:chOff x="641940" y="1131590"/>
            <a:chExt cx="1771981" cy="2942380"/>
          </a:xfrm>
        </p:grpSpPr>
        <p:sp>
          <p:nvSpPr>
            <p:cNvPr id="10" name="Google Shape;193;p29"/>
            <p:cNvSpPr txBox="1"/>
            <p:nvPr/>
          </p:nvSpPr>
          <p:spPr bwMode="auto">
            <a:xfrm>
              <a:off x="641940" y="2581425"/>
              <a:ext cx="1771981" cy="1492545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square" lIns="0" tIns="0" rIns="0" bIns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R="0" lvl="0" indent="11516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800" b="0" i="0" u="none" strike="noStrike" cap="none" spc="0">
                  <a:latin typeface="Roboto-Light"/>
                  <a:ea typeface="Roboto-Light"/>
                  <a:cs typeface="Roboto-Light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>
                <a:lnSpc>
                  <a:spcPct val="100000"/>
                </a:lnSpc>
                <a:defRPr/>
              </a:pPr>
              <a:r>
                <a:rPr lang="ru-RU" sz="1200" dirty="0">
                  <a:solidFill>
                    <a:srgbClr val="1E22AA"/>
                  </a:solidFill>
                  <a:latin typeface="Futura PT Medium"/>
                </a:rPr>
                <a:t>Для школьников </a:t>
              </a:r>
              <a:br>
                <a:rPr lang="ru-RU" sz="1200" dirty="0">
                  <a:solidFill>
                    <a:srgbClr val="1E22AA"/>
                  </a:solidFill>
                  <a:latin typeface="Futura PT Medium"/>
                </a:rPr>
              </a:br>
              <a:r>
                <a:rPr lang="ru-RU" sz="1200" dirty="0">
                  <a:solidFill>
                    <a:srgbClr val="1E22AA"/>
                  </a:solidFill>
                  <a:latin typeface="Futura PT Medium"/>
                </a:rPr>
                <a:t>и младших студентов</a:t>
              </a:r>
              <a:endParaRPr dirty="0"/>
            </a:p>
            <a:p>
              <a:pPr>
                <a:lnSpc>
                  <a:spcPct val="100000"/>
                </a:lnSpc>
                <a:defRPr/>
              </a:pPr>
              <a:endParaRPr lang="en-US" sz="1200" dirty="0">
                <a:latin typeface="Futura PT Light"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ru-RU" sz="1100" dirty="0">
                  <a:latin typeface="Futura PT Light"/>
                </a:rPr>
                <a:t>Участвуем в организации мастер-классов по проектированию микропроцессоров в </a:t>
              </a:r>
              <a:endParaRPr sz="1100" dirty="0"/>
            </a:p>
            <a:p>
              <a:pPr>
                <a:lnSpc>
                  <a:spcPct val="100000"/>
                </a:lnSpc>
                <a:defRPr/>
              </a:pPr>
              <a:r>
                <a:rPr lang="ru-RU" sz="1100" dirty="0">
                  <a:latin typeface="Futura PT Light"/>
                </a:rPr>
                <a:t>Школе Цифрового Синтеза</a:t>
              </a:r>
              <a:endParaRPr lang="en-GB" sz="1100" dirty="0">
                <a:latin typeface="Futura PT Light"/>
              </a:endParaRPr>
            </a:p>
          </p:txBody>
        </p:sp>
        <p:pic>
          <p:nvPicPr>
            <p:cNvPr id="11" name="Рисунок 66"/>
            <p:cNvPicPr>
              <a:picLocks noChangeAspect="1"/>
            </p:cNvPicPr>
            <p:nvPr/>
          </p:nvPicPr>
          <p:blipFill>
            <a:blip r:embed="rId4"/>
            <a:srcRect l="1917" t="6744" r="2682"/>
            <a:stretch/>
          </p:blipFill>
          <p:spPr bwMode="auto">
            <a:xfrm>
              <a:off x="652680" y="1131590"/>
              <a:ext cx="1761241" cy="1305311"/>
            </a:xfrm>
            <a:prstGeom prst="rect">
              <a:avLst/>
            </a:prstGeom>
          </p:spPr>
        </p:pic>
      </p:grpSp>
      <p:grpSp>
        <p:nvGrpSpPr>
          <p:cNvPr id="12" name="Группа 1"/>
          <p:cNvGrpSpPr/>
          <p:nvPr/>
        </p:nvGrpSpPr>
        <p:grpSpPr bwMode="auto">
          <a:xfrm>
            <a:off x="2807719" y="1138638"/>
            <a:ext cx="1802532" cy="3147254"/>
            <a:chOff x="2794544" y="1138637"/>
            <a:chExt cx="1802532" cy="3147254"/>
          </a:xfrm>
        </p:grpSpPr>
        <p:pic>
          <p:nvPicPr>
            <p:cNvPr id="13" name="Picture 2" descr="Подготовительные курсы по информатике и программированию. ИТМО -  поступление в Санкт-Петербурге"/>
            <p:cNvPicPr>
              <a:picLocks noChangeAspect="1" noChangeArrowheads="1"/>
            </p:cNvPicPr>
            <p:nvPr/>
          </p:nvPicPr>
          <p:blipFill>
            <a:blip r:embed="rId5"/>
            <a:srcRect l="17969" r="13914"/>
            <a:stretch/>
          </p:blipFill>
          <p:spPr bwMode="auto">
            <a:xfrm>
              <a:off x="2823117" y="1138637"/>
              <a:ext cx="1773959" cy="1298768"/>
            </a:xfrm>
            <a:prstGeom prst="rect">
              <a:avLst/>
            </a:prstGeom>
            <a:noFill/>
          </p:spPr>
        </p:pic>
        <p:sp>
          <p:nvSpPr>
            <p:cNvPr id="14" name="Google Shape;193;p29"/>
            <p:cNvSpPr txBox="1"/>
            <p:nvPr/>
          </p:nvSpPr>
          <p:spPr bwMode="auto">
            <a:xfrm>
              <a:off x="2794544" y="2581425"/>
              <a:ext cx="1802532" cy="1704466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square" lIns="0" tIns="0" rIns="0" bIns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R="0" lvl="0" indent="11516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800" b="0" i="0" u="none" strike="noStrike" cap="none" spc="0">
                  <a:latin typeface="Roboto-Light"/>
                  <a:ea typeface="Roboto-Light"/>
                  <a:cs typeface="Roboto-Light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>
                <a:lnSpc>
                  <a:spcPct val="100000"/>
                </a:lnSpc>
                <a:defRPr/>
              </a:pPr>
              <a:r>
                <a:rPr lang="ru-RU" sz="1200" dirty="0">
                  <a:solidFill>
                    <a:srgbClr val="1E22AA"/>
                  </a:solidFill>
                  <a:latin typeface="Futura PT Medium"/>
                </a:rPr>
                <a:t>Для студентов</a:t>
              </a:r>
              <a:endParaRPr dirty="0"/>
            </a:p>
            <a:p>
              <a:pPr>
                <a:lnSpc>
                  <a:spcPct val="100000"/>
                </a:lnSpc>
                <a:defRPr/>
              </a:pPr>
              <a:endParaRPr lang="en-US" sz="1200" dirty="0">
                <a:latin typeface="Futura PT Light"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ru-RU" sz="1050" dirty="0">
                  <a:latin typeface="Futura PT Light"/>
                </a:rPr>
                <a:t>Сотрудничаем с вузами</a:t>
              </a:r>
              <a:r>
                <a:rPr lang="en-US" sz="1050" dirty="0">
                  <a:latin typeface="Futura PT Light"/>
                </a:rPr>
                <a:t> </a:t>
              </a:r>
              <a:br>
                <a:rPr lang="ru-RU" sz="1050" dirty="0">
                  <a:latin typeface="Futura PT Light"/>
                </a:rPr>
              </a:br>
              <a:r>
                <a:rPr lang="ru-RU" sz="1050" dirty="0">
                  <a:latin typeface="Futura PT Light"/>
                </a:rPr>
                <a:t>в организации учебных программ и проведении исследовательских работ</a:t>
              </a:r>
              <a:endParaRPr sz="600" dirty="0"/>
            </a:p>
            <a:p>
              <a:pPr>
                <a:lnSpc>
                  <a:spcPct val="100000"/>
                </a:lnSpc>
                <a:defRPr/>
              </a:pPr>
              <a:endParaRPr lang="ru-RU" sz="1050" dirty="0">
                <a:latin typeface="Futura PT Light"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ru-RU" sz="1050" dirty="0">
                  <a:latin typeface="Futura PT Light"/>
                </a:rPr>
                <a:t>Лучшим студентам предоставляем возможность стажировки</a:t>
              </a:r>
              <a:endParaRPr lang="en-GB" sz="1050" dirty="0">
                <a:latin typeface="Futura PT Light"/>
              </a:endParaRPr>
            </a:p>
          </p:txBody>
        </p:sp>
      </p:grpSp>
      <p:grpSp>
        <p:nvGrpSpPr>
          <p:cNvPr id="15" name="Группа 2"/>
          <p:cNvGrpSpPr/>
          <p:nvPr/>
        </p:nvGrpSpPr>
        <p:grpSpPr bwMode="auto">
          <a:xfrm>
            <a:off x="5004048" y="1141540"/>
            <a:ext cx="1764052" cy="2932431"/>
            <a:chOff x="4827991" y="1141539"/>
            <a:chExt cx="1764052" cy="2932431"/>
          </a:xfrm>
        </p:grpSpPr>
        <p:pic>
          <p:nvPicPr>
            <p:cNvPr id="16" name="Рисунок 55"/>
            <p:cNvPicPr>
              <a:picLocks noChangeAspect="1"/>
            </p:cNvPicPr>
            <p:nvPr/>
          </p:nvPicPr>
          <p:blipFill>
            <a:blip r:embed="rId6"/>
            <a:srcRect l="64961" t="24703" r="24397" b="53531"/>
            <a:stretch/>
          </p:blipFill>
          <p:spPr bwMode="auto">
            <a:xfrm>
              <a:off x="4827991" y="1141539"/>
              <a:ext cx="1764052" cy="1295870"/>
            </a:xfrm>
            <a:prstGeom prst="rect">
              <a:avLst/>
            </a:prstGeom>
          </p:spPr>
        </p:pic>
        <p:sp>
          <p:nvSpPr>
            <p:cNvPr id="17" name="Google Shape;193;p29"/>
            <p:cNvSpPr txBox="1"/>
            <p:nvPr/>
          </p:nvSpPr>
          <p:spPr bwMode="auto">
            <a:xfrm>
              <a:off x="4827991" y="2581425"/>
              <a:ext cx="1709538" cy="1492545"/>
            </a:xfrm>
            <a:prstGeom prst="rect">
              <a:avLst/>
            </a:prstGeom>
            <a:grpFill/>
            <a:ln w="12700">
              <a:miter lim="400000"/>
            </a:ln>
          </p:spPr>
          <p:txBody>
            <a:bodyPr wrap="square" lIns="0" tIns="0" rIns="0" bIns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lang="en-US"/>
              </a:defPPr>
              <a:lvl1pPr marR="0" lvl="0" indent="11516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800" b="0" i="0" u="none" strike="noStrike" cap="none" spc="0">
                  <a:latin typeface="Roboto-Light"/>
                  <a:ea typeface="Roboto-Light"/>
                  <a:cs typeface="Roboto-Light"/>
                </a:defRPr>
              </a:lvl1pPr>
              <a:lvl2pPr marR="0" lv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 marR="0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 marR="0" lvl="3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 marR="0" lvl="4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 marR="0" lvl="5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 marR="0" lvl="6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 marR="0" lvl="7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 marR="0" lvl="8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>
                <a:lnSpc>
                  <a:spcPct val="100000"/>
                </a:lnSpc>
                <a:defRPr/>
              </a:pPr>
              <a:r>
                <a:rPr lang="ru-RU" sz="1200">
                  <a:solidFill>
                    <a:srgbClr val="1E22AA"/>
                  </a:solidFill>
                  <a:latin typeface="Futura PT Medium"/>
                </a:rPr>
                <a:t>Для специалистов</a:t>
              </a:r>
              <a:endParaRPr/>
            </a:p>
            <a:p>
              <a:pPr>
                <a:lnSpc>
                  <a:spcPct val="100000"/>
                </a:lnSpc>
                <a:defRPr/>
              </a:pPr>
              <a:endParaRPr lang="en-US" sz="1200">
                <a:latin typeface="Futura PT Light"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ru-RU" sz="1200">
                  <a:latin typeface="Futura PT Light"/>
                </a:rPr>
                <a:t>Публикуем статьи </a:t>
              </a:r>
              <a:br>
                <a:rPr lang="ru-RU" sz="1200">
                  <a:latin typeface="Futura PT Light"/>
                </a:rPr>
              </a:br>
              <a:r>
                <a:rPr lang="ru-RU" sz="1200">
                  <a:latin typeface="Futura PT Light"/>
                </a:rPr>
                <a:t>и видеолекции ведущих практикующих инженеров </a:t>
              </a:r>
              <a:br>
                <a:rPr lang="ru-RU" sz="1200">
                  <a:latin typeface="Futura PT Light"/>
                </a:rPr>
              </a:br>
              <a:r>
                <a:rPr lang="ru-RU" sz="1200">
                  <a:latin typeface="Futura PT Light"/>
                </a:rPr>
                <a:t>и ученых на портале «Истовый инженер»</a:t>
              </a:r>
              <a:endParaRPr/>
            </a:p>
            <a:p>
              <a:pPr>
                <a:lnSpc>
                  <a:spcPct val="100000"/>
                </a:lnSpc>
                <a:defRPr/>
              </a:pPr>
              <a:endParaRPr lang="ru-RU" sz="1200">
                <a:latin typeface="Futura PT Light"/>
              </a:endParaRPr>
            </a:p>
            <a:p>
              <a:pPr>
                <a:lnSpc>
                  <a:spcPct val="100000"/>
                </a:lnSpc>
                <a:defRPr/>
              </a:pPr>
              <a:r>
                <a:rPr lang="en-US" sz="1200">
                  <a:latin typeface="Futura PT Light"/>
                </a:rPr>
                <a:t>engineer.yadro.com</a:t>
              </a:r>
              <a:endParaRPr lang="en-GB" sz="1200">
                <a:latin typeface="Futura PT Light"/>
              </a:endParaRPr>
            </a:p>
          </p:txBody>
        </p:sp>
      </p:grpSp>
      <p:sp>
        <p:nvSpPr>
          <p:cNvPr id="18" name="TextBox 20"/>
          <p:cNvSpPr txBox="1"/>
          <p:nvPr/>
        </p:nvSpPr>
        <p:spPr bwMode="auto">
          <a:xfrm>
            <a:off x="503155" y="4760920"/>
            <a:ext cx="64402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200" b="1" dirty="0">
                <a:latin typeface="Futura PT Light"/>
              </a:rPr>
              <a:t>По всем образовательным вопросам пишите нам</a:t>
            </a:r>
            <a:r>
              <a:rPr lang="en-US" sz="1200" b="1" dirty="0">
                <a:latin typeface="Futura PT Light"/>
              </a:rPr>
              <a:t>: </a:t>
            </a:r>
            <a:r>
              <a:rPr lang="en-US" sz="1200" b="1" dirty="0" err="1">
                <a:solidFill>
                  <a:srgbClr val="E5543E"/>
                </a:solidFill>
                <a:latin typeface="Futura PT Demi"/>
              </a:rPr>
              <a:t>edu@yadro.com</a:t>
            </a:r>
            <a:endParaRPr lang="en-GB" sz="1200" b="1" dirty="0">
              <a:solidFill>
                <a:srgbClr val="E5543E"/>
              </a:solidFill>
              <a:latin typeface="Futura PT Dem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1E2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000"/>
          </a:p>
        </p:txBody>
      </p:sp>
      <p:sp>
        <p:nvSpPr>
          <p:cNvPr id="5" name="Google Shape;56;p1"/>
          <p:cNvSpPr txBox="1">
            <a:spLocks noGrp="1" noChangeShapeType="1"/>
          </p:cNvSpPr>
          <p:nvPr/>
        </p:nvSpPr>
        <p:spPr bwMode="auto">
          <a:xfrm>
            <a:off x="539552" y="1056981"/>
            <a:ext cx="3968328" cy="3422902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spcAft>
                <a:spcPts val="600"/>
              </a:spcAft>
              <a:defRPr/>
            </a:pPr>
            <a:r>
              <a:rPr lang="en-US" sz="1500" dirty="0">
                <a:solidFill>
                  <a:schemeClr val="bg1"/>
                </a:solidFill>
                <a:latin typeface="Futura PT Light"/>
                <a:ea typeface="Verdana"/>
              </a:rPr>
              <a:t>I. </a:t>
            </a:r>
            <a:r>
              <a:rPr lang="ru-RU" sz="1500" dirty="0">
                <a:solidFill>
                  <a:schemeClr val="bg1"/>
                </a:solidFill>
                <a:latin typeface="Futura PT Light"/>
                <a:ea typeface="Verdana"/>
              </a:rPr>
              <a:t>Что такое искусственный интеллект: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Примеры искусственного интеллекта в жизни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Машинное обучение. Наука о данных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Машинное обучение. Базовые подходы</a:t>
            </a:r>
            <a:endParaRPr dirty="0"/>
          </a:p>
        </p:txBody>
      </p:sp>
      <p:sp>
        <p:nvSpPr>
          <p:cNvPr id="6" name="Заголовок 1"/>
          <p:cNvSpPr txBox="1">
            <a:spLocks noChangeShapeType="1"/>
          </p:cNvSpPr>
          <p:nvPr/>
        </p:nvSpPr>
        <p:spPr bwMode="auto">
          <a:xfrm>
            <a:off x="637983" y="233440"/>
            <a:ext cx="4801114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6AC8FB"/>
                </a:solidFill>
              </a:rPr>
              <a:t>ПЛАН ЛЕКЦИИ</a:t>
            </a:r>
            <a:endParaRPr/>
          </a:p>
        </p:txBody>
      </p:sp>
      <p:cxnSp>
        <p:nvCxnSpPr>
          <p:cNvPr id="7" name="Straight Connector 26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6A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2"/>
          <p:cNvSpPr/>
          <p:nvPr/>
        </p:nvSpPr>
        <p:spPr bwMode="auto">
          <a:xfrm>
            <a:off x="4917688" y="1118713"/>
            <a:ext cx="349590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" sz="1500" dirty="0">
                <a:solidFill>
                  <a:schemeClr val="bg1"/>
                </a:solidFill>
                <a:latin typeface="Futura PT Light"/>
                <a:ea typeface="Verdana"/>
              </a:rPr>
              <a:t>II. </a:t>
            </a:r>
            <a:r>
              <a:rPr lang="ru-RU" sz="1500" dirty="0">
                <a:solidFill>
                  <a:schemeClr val="bg1"/>
                </a:solidFill>
                <a:latin typeface="Futura PT Light"/>
                <a:ea typeface="Verdana"/>
              </a:rPr>
              <a:t>Как сделать свой </a:t>
            </a:r>
            <a:r>
              <a:rPr lang="en" sz="1500" dirty="0">
                <a:solidFill>
                  <a:schemeClr val="bg1"/>
                </a:solidFill>
                <a:latin typeface="Futura PT Light"/>
                <a:ea typeface="Verdana"/>
              </a:rPr>
              <a:t>ML</a:t>
            </a:r>
            <a:r>
              <a:rPr lang="ru-RU" sz="1500" dirty="0">
                <a:solidFill>
                  <a:schemeClr val="bg1"/>
                </a:solidFill>
                <a:latin typeface="Futura PT Light"/>
                <a:ea typeface="Verdana"/>
              </a:rPr>
              <a:t>-чат-бот: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Разновидности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Архитектура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Пример работы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Реализация</a:t>
            </a:r>
            <a:endParaRPr dirty="0"/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Предобработка текста</a:t>
            </a:r>
            <a:endParaRPr dirty="0"/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Векторизация текста</a:t>
            </a:r>
            <a:endParaRPr dirty="0"/>
          </a:p>
          <a:p>
            <a:pPr marL="1157288" lvl="3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OHE</a:t>
            </a:r>
            <a:endParaRPr dirty="0"/>
          </a:p>
          <a:p>
            <a:pPr marL="1157288" lvl="3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WOF</a:t>
            </a:r>
            <a:endParaRPr dirty="0"/>
          </a:p>
          <a:p>
            <a:pPr marL="1157288" lvl="3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TF-IDF</a:t>
            </a:r>
            <a:endParaRPr dirty="0"/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Метод </a:t>
            </a: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k-</a:t>
            </a: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ближайших соседей</a:t>
            </a:r>
            <a:endParaRPr lang="en-US" sz="1200" dirty="0">
              <a:solidFill>
                <a:schemeClr val="bg1"/>
              </a:solidFill>
              <a:latin typeface="Futura PT Light"/>
              <a:ea typeface="Verdana"/>
            </a:endParaRPr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Light"/>
                <a:ea typeface="Verdana"/>
                <a:cs typeface="Arial"/>
              </a:rPr>
              <a:t>Метод Опорных векторов</a:t>
            </a:r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Light"/>
                <a:ea typeface="Verdana"/>
                <a:cs typeface="Arial"/>
              </a:rPr>
              <a:t>Метод </a:t>
            </a:r>
            <a:r>
              <a:rPr kumimoji="0" lang="ru-R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Light"/>
                <a:ea typeface="Verdana"/>
                <a:cs typeface="Arial"/>
              </a:rPr>
              <a:t>валидации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utura PT Light"/>
                <a:ea typeface="Verdana"/>
                <a:cs typeface="Arial"/>
              </a:rPr>
              <a:t> решения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chemeClr val="bg1"/>
                </a:solidFill>
                <a:latin typeface="Futura PT Light"/>
                <a:ea typeface="Verdana"/>
              </a:rPr>
              <a:t>Telegram API</a:t>
            </a:r>
            <a:endParaRPr lang="ru-RU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1E2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000"/>
          </a:p>
        </p:txBody>
      </p:sp>
      <p:sp>
        <p:nvSpPr>
          <p:cNvPr id="5" name="Google Shape;56;p1"/>
          <p:cNvSpPr txBox="1">
            <a:spLocks noGrp="1" noChangeShapeType="1"/>
          </p:cNvSpPr>
          <p:nvPr/>
        </p:nvSpPr>
        <p:spPr bwMode="auto">
          <a:xfrm>
            <a:off x="539552" y="1056981"/>
            <a:ext cx="3968328" cy="3422902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spcAft>
                <a:spcPts val="600"/>
              </a:spcAft>
              <a:defRPr/>
            </a:pPr>
            <a:r>
              <a:rPr lang="en-US" sz="1500" dirty="0">
                <a:solidFill>
                  <a:schemeClr val="bg1"/>
                </a:solidFill>
                <a:latin typeface="Futura PT Light"/>
                <a:ea typeface="Verdana"/>
              </a:rPr>
              <a:t>I. </a:t>
            </a:r>
            <a:r>
              <a:rPr lang="ru-RU" sz="1500" dirty="0">
                <a:solidFill>
                  <a:schemeClr val="bg1"/>
                </a:solidFill>
                <a:latin typeface="Futura PT Light"/>
                <a:ea typeface="Verdana"/>
              </a:rPr>
              <a:t>Что такое искусственный интеллект: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Примеры искусственного интеллекта в жизни</a:t>
            </a:r>
            <a:endParaRPr lang="ru-RU" sz="1600"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Машинное обучение. Наука о данных</a:t>
            </a:r>
            <a:endParaRPr lang="ru-RU" sz="1600"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chemeClr val="bg1"/>
                </a:solidFill>
                <a:latin typeface="Futura PT Light"/>
                <a:ea typeface="Verdana"/>
              </a:rPr>
              <a:t>Машинное обучение. Базовые подходы</a:t>
            </a:r>
            <a:endParaRPr lang="ru-RU" sz="1600" dirty="0"/>
          </a:p>
        </p:txBody>
      </p:sp>
      <p:sp>
        <p:nvSpPr>
          <p:cNvPr id="6" name="Заголовок 1"/>
          <p:cNvSpPr txBox="1">
            <a:spLocks noChangeShapeType="1"/>
          </p:cNvSpPr>
          <p:nvPr/>
        </p:nvSpPr>
        <p:spPr bwMode="auto">
          <a:xfrm>
            <a:off x="637983" y="233440"/>
            <a:ext cx="4801114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6AC8FB"/>
                </a:solidFill>
              </a:rPr>
              <a:t>ПЛАН ЛЕКЦИИ</a:t>
            </a:r>
            <a:endParaRPr/>
          </a:p>
        </p:txBody>
      </p:sp>
      <p:cxnSp>
        <p:nvCxnSpPr>
          <p:cNvPr id="7" name="Straight Connector 26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6AC8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2"/>
          <p:cNvSpPr/>
          <p:nvPr/>
        </p:nvSpPr>
        <p:spPr bwMode="auto">
          <a:xfrm>
            <a:off x="4917688" y="1118713"/>
            <a:ext cx="349590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" sz="1500" dirty="0">
                <a:solidFill>
                  <a:srgbClr val="6B7FC9"/>
                </a:solidFill>
                <a:latin typeface="Futura PT Light"/>
                <a:ea typeface="Verdana"/>
              </a:rPr>
              <a:t>II. </a:t>
            </a:r>
            <a:r>
              <a:rPr lang="ru-RU" sz="1500" dirty="0">
                <a:solidFill>
                  <a:srgbClr val="6B7FC9"/>
                </a:solidFill>
                <a:latin typeface="Futura PT Light"/>
                <a:ea typeface="Verdana"/>
              </a:rPr>
              <a:t>Как сделать свой </a:t>
            </a:r>
            <a:r>
              <a:rPr lang="en" sz="1500" dirty="0">
                <a:solidFill>
                  <a:srgbClr val="6B7FC9"/>
                </a:solidFill>
                <a:latin typeface="Futura PT Light"/>
                <a:ea typeface="Verdana"/>
              </a:rPr>
              <a:t>ML</a:t>
            </a:r>
            <a:r>
              <a:rPr lang="ru-RU" sz="1500" dirty="0">
                <a:solidFill>
                  <a:srgbClr val="6B7FC9"/>
                </a:solidFill>
                <a:latin typeface="Futura PT Light"/>
                <a:ea typeface="Verdana"/>
              </a:rPr>
              <a:t>-чат-бот: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Разновидности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Архитектура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Пример работы</a:t>
            </a:r>
            <a:endParaRPr dirty="0"/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Реализация</a:t>
            </a:r>
            <a:endParaRPr dirty="0"/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Предобработка текста</a:t>
            </a:r>
            <a:endParaRPr dirty="0"/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Векторизация текста</a:t>
            </a:r>
            <a:endParaRPr dirty="0"/>
          </a:p>
          <a:p>
            <a:pPr marL="1157288" lvl="3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rgbClr val="6B7FC9"/>
                </a:solidFill>
                <a:latin typeface="Futura PT Light"/>
                <a:ea typeface="Verdana"/>
              </a:rPr>
              <a:t>OHE</a:t>
            </a:r>
            <a:endParaRPr dirty="0"/>
          </a:p>
          <a:p>
            <a:pPr marL="1157288" lvl="3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rgbClr val="6B7FC9"/>
                </a:solidFill>
                <a:latin typeface="Futura PT Light"/>
                <a:ea typeface="Verdana"/>
              </a:rPr>
              <a:t>WOF</a:t>
            </a:r>
            <a:endParaRPr dirty="0"/>
          </a:p>
          <a:p>
            <a:pPr marL="1157288" lvl="3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rgbClr val="6B7FC9"/>
                </a:solidFill>
                <a:latin typeface="Futura PT Light"/>
                <a:ea typeface="Verdana"/>
              </a:rPr>
              <a:t>TF-IDF</a:t>
            </a:r>
            <a:endParaRPr dirty="0"/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Метод </a:t>
            </a:r>
            <a:r>
              <a:rPr lang="en" sz="1200" dirty="0">
                <a:solidFill>
                  <a:srgbClr val="6B7FC9"/>
                </a:solidFill>
                <a:latin typeface="Futura PT Light"/>
                <a:ea typeface="Verdana"/>
              </a:rPr>
              <a:t>k-</a:t>
            </a: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ближайших соседей</a:t>
            </a:r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Метод опорных векторов</a:t>
            </a:r>
          </a:p>
          <a:p>
            <a:pPr marL="814388" lvl="2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Методы </a:t>
            </a:r>
            <a:r>
              <a:rPr lang="ru-RU" sz="1200" dirty="0" err="1">
                <a:solidFill>
                  <a:srgbClr val="6B7FC9"/>
                </a:solidFill>
                <a:latin typeface="Futura PT Light"/>
                <a:ea typeface="Verdana"/>
              </a:rPr>
              <a:t>валидации</a:t>
            </a:r>
            <a:r>
              <a:rPr lang="ru-RU" sz="1200" dirty="0">
                <a:solidFill>
                  <a:srgbClr val="6B7FC9"/>
                </a:solidFill>
                <a:latin typeface="Futura PT Light"/>
                <a:ea typeface="Verdana"/>
              </a:rPr>
              <a:t> решения</a:t>
            </a:r>
          </a:p>
          <a:p>
            <a:pPr marL="471488" lvl="1" indent="-214313">
              <a:spcAft>
                <a:spcPts val="600"/>
              </a:spcAft>
              <a:buFont typeface="Wingdings"/>
              <a:buChar char="§"/>
              <a:defRPr/>
            </a:pPr>
            <a:r>
              <a:rPr lang="en" sz="1200" dirty="0">
                <a:solidFill>
                  <a:srgbClr val="6B7FC9"/>
                </a:solidFill>
                <a:latin typeface="Futura PT Light"/>
                <a:ea typeface="Verdana"/>
              </a:rPr>
              <a:t>Telegram API</a:t>
            </a:r>
            <a:endParaRPr lang="ru-RU" sz="1800" dirty="0">
              <a:solidFill>
                <a:srgbClr val="6B7FC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55"/>
          <p:cNvSpPr/>
          <p:nvPr/>
        </p:nvSpPr>
        <p:spPr bwMode="auto">
          <a:xfrm>
            <a:off x="115611" y="897835"/>
            <a:ext cx="2186523" cy="195822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" name="Прямоугольник 56"/>
          <p:cNvSpPr/>
          <p:nvPr/>
        </p:nvSpPr>
        <p:spPr bwMode="auto">
          <a:xfrm>
            <a:off x="2373623" y="897835"/>
            <a:ext cx="2186523" cy="195822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Прямоугольник 57"/>
          <p:cNvSpPr/>
          <p:nvPr/>
        </p:nvSpPr>
        <p:spPr bwMode="auto">
          <a:xfrm>
            <a:off x="4628359" y="897835"/>
            <a:ext cx="2186523" cy="195822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Прямоугольник 58"/>
          <p:cNvSpPr/>
          <p:nvPr/>
        </p:nvSpPr>
        <p:spPr bwMode="auto">
          <a:xfrm>
            <a:off x="6880850" y="897835"/>
            <a:ext cx="2186523" cy="195822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8" name="Прямоугольник 59"/>
          <p:cNvSpPr/>
          <p:nvPr/>
        </p:nvSpPr>
        <p:spPr bwMode="auto">
          <a:xfrm>
            <a:off x="118201" y="3020690"/>
            <a:ext cx="2186523" cy="195822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9" name="Прямоугольник 60"/>
          <p:cNvSpPr/>
          <p:nvPr/>
        </p:nvSpPr>
        <p:spPr bwMode="auto">
          <a:xfrm>
            <a:off x="2376213" y="3020690"/>
            <a:ext cx="2186523" cy="195822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0" name="Прямоугольник 61"/>
          <p:cNvSpPr/>
          <p:nvPr/>
        </p:nvSpPr>
        <p:spPr bwMode="auto">
          <a:xfrm>
            <a:off x="4630949" y="3020690"/>
            <a:ext cx="2186523" cy="195822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1" name="Прямоугольник 62"/>
          <p:cNvSpPr/>
          <p:nvPr/>
        </p:nvSpPr>
        <p:spPr bwMode="auto">
          <a:xfrm>
            <a:off x="6883440" y="3020690"/>
            <a:ext cx="2186523" cy="1958228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2" name="Прямоугольник 2"/>
          <p:cNvSpPr/>
          <p:nvPr/>
        </p:nvSpPr>
        <p:spPr bwMode="auto">
          <a:xfrm>
            <a:off x="95657" y="917647"/>
            <a:ext cx="2186523" cy="195822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3" name="Прямоугольник 30"/>
          <p:cNvSpPr/>
          <p:nvPr/>
        </p:nvSpPr>
        <p:spPr bwMode="auto">
          <a:xfrm>
            <a:off x="2353670" y="917647"/>
            <a:ext cx="2186523" cy="195822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4" name="Прямоугольник 31"/>
          <p:cNvSpPr/>
          <p:nvPr/>
        </p:nvSpPr>
        <p:spPr bwMode="auto">
          <a:xfrm>
            <a:off x="4608405" y="917647"/>
            <a:ext cx="2186523" cy="195822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5" name="Прямоугольник 32"/>
          <p:cNvSpPr/>
          <p:nvPr/>
        </p:nvSpPr>
        <p:spPr bwMode="auto">
          <a:xfrm>
            <a:off x="6860897" y="917647"/>
            <a:ext cx="2186523" cy="195822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6" name="Прямоугольник 33"/>
          <p:cNvSpPr/>
          <p:nvPr/>
        </p:nvSpPr>
        <p:spPr bwMode="auto">
          <a:xfrm>
            <a:off x="98248" y="3040502"/>
            <a:ext cx="2186523" cy="195822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7" name="Прямоугольник 34"/>
          <p:cNvSpPr/>
          <p:nvPr/>
        </p:nvSpPr>
        <p:spPr bwMode="auto">
          <a:xfrm>
            <a:off x="2356260" y="3040502"/>
            <a:ext cx="2186523" cy="195822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8" name="Прямоугольник 35"/>
          <p:cNvSpPr/>
          <p:nvPr/>
        </p:nvSpPr>
        <p:spPr bwMode="auto">
          <a:xfrm>
            <a:off x="4610996" y="3040502"/>
            <a:ext cx="2186523" cy="195822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19" name="Прямоугольник 36"/>
          <p:cNvSpPr/>
          <p:nvPr/>
        </p:nvSpPr>
        <p:spPr bwMode="auto">
          <a:xfrm>
            <a:off x="6863486" y="3040502"/>
            <a:ext cx="2186523" cy="1958228"/>
          </a:xfrm>
          <a:prstGeom prst="rect">
            <a:avLst/>
          </a:prstGeom>
          <a:solidFill>
            <a:schemeClr val="bg1"/>
          </a:solidFill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20" name="Content Placeholder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981742" y="1575763"/>
            <a:ext cx="1970361" cy="1219448"/>
          </a:xfrm>
          <a:prstGeom prst="rect">
            <a:avLst/>
          </a:prstGeom>
        </p:spPr>
      </p:pic>
      <p:pic>
        <p:nvPicPr>
          <p:cNvPr id="21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86717" y="1575764"/>
            <a:ext cx="1987037" cy="1219448"/>
          </a:xfrm>
          <a:prstGeom prst="rect">
            <a:avLst/>
          </a:prstGeom>
        </p:spPr>
      </p:pic>
      <p:pic>
        <p:nvPicPr>
          <p:cNvPr id="22" name="Picture 1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710546" y="3692691"/>
            <a:ext cx="1987036" cy="1197341"/>
          </a:xfrm>
          <a:prstGeom prst="rect">
            <a:avLst/>
          </a:prstGeom>
        </p:spPr>
      </p:pic>
      <p:pic>
        <p:nvPicPr>
          <p:cNvPr id="23" name="Picture 1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954546" y="3692691"/>
            <a:ext cx="1987036" cy="1197341"/>
          </a:xfrm>
          <a:prstGeom prst="rect">
            <a:avLst/>
          </a:prstGeom>
        </p:spPr>
      </p:pic>
      <p:sp>
        <p:nvSpPr>
          <p:cNvPr id="24" name="Rectangle 20"/>
          <p:cNvSpPr/>
          <p:nvPr/>
        </p:nvSpPr>
        <p:spPr bwMode="auto">
          <a:xfrm>
            <a:off x="7319810" y="3239048"/>
            <a:ext cx="1447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200">
                <a:latin typeface="Futura PT Light"/>
                <a:ea typeface="Poppins"/>
              </a:rPr>
              <a:t>Умные девайсы</a:t>
            </a:r>
            <a:endParaRPr lang="en-GB" sz="1200">
              <a:latin typeface="Futura PT Book"/>
            </a:endParaRPr>
          </a:p>
        </p:txBody>
      </p:sp>
      <p:pic>
        <p:nvPicPr>
          <p:cNvPr id="25" name="Picture 21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2436284" y="1570968"/>
            <a:ext cx="2003927" cy="1224244"/>
          </a:xfrm>
          <a:prstGeom prst="rect">
            <a:avLst/>
          </a:prstGeom>
        </p:spPr>
      </p:pic>
      <p:pic>
        <p:nvPicPr>
          <p:cNvPr id="26" name="Picture 2" descr="OpenAI Five Benchmark: Results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4707957" y="1576624"/>
            <a:ext cx="1987036" cy="1212931"/>
          </a:xfrm>
          <a:prstGeom prst="rect">
            <a:avLst/>
          </a:prstGeom>
          <a:noFill/>
        </p:spPr>
      </p:pic>
      <p:pic>
        <p:nvPicPr>
          <p:cNvPr id="27" name="Picture 25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89307" y="3700310"/>
            <a:ext cx="1987036" cy="1189721"/>
          </a:xfrm>
          <a:prstGeom prst="rect">
            <a:avLst/>
          </a:prstGeom>
        </p:spPr>
      </p:pic>
      <p:pic>
        <p:nvPicPr>
          <p:cNvPr id="28" name="Picture 4" descr="Купить Квадрупед Boston Dynamics Spot Academic - по выгодной цене 0 ₸, на  drone.kz"/>
          <p:cNvPicPr>
            <a:picLocks noChangeAspect="1" noChangeArrowheads="1"/>
          </p:cNvPicPr>
          <p:nvPr/>
        </p:nvPicPr>
        <p:blipFill>
          <a:blip r:embed="rId9"/>
          <a:stretch/>
        </p:blipFill>
        <p:spPr bwMode="auto">
          <a:xfrm>
            <a:off x="2458407" y="3700311"/>
            <a:ext cx="2029694" cy="1189721"/>
          </a:xfrm>
          <a:prstGeom prst="rect">
            <a:avLst/>
          </a:prstGeom>
          <a:noFill/>
        </p:spPr>
      </p:pic>
      <p:sp>
        <p:nvSpPr>
          <p:cNvPr id="29" name="Google Shape;56;p1"/>
          <p:cNvSpPr txBox="1">
            <a:spLocks noGrp="1" noChangeShapeType="1"/>
          </p:cNvSpPr>
          <p:nvPr/>
        </p:nvSpPr>
        <p:spPr bwMode="auto">
          <a:xfrm>
            <a:off x="60360" y="906871"/>
            <a:ext cx="2285064" cy="614627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200">
                <a:solidFill>
                  <a:schemeClr val="tx1"/>
                </a:solidFill>
                <a:latin typeface="Futura PT Light"/>
                <a:ea typeface="Poppins"/>
              </a:rPr>
              <a:t>Поиск</a:t>
            </a:r>
            <a:r>
              <a:rPr lang="en-US" sz="1200">
                <a:solidFill>
                  <a:schemeClr val="tx1"/>
                </a:solidFill>
                <a:latin typeface="Futura PT Light"/>
                <a:ea typeface="Poppins"/>
              </a:rPr>
              <a:t>/</a:t>
            </a:r>
            <a:r>
              <a:rPr lang="ru-RU" sz="1200">
                <a:solidFill>
                  <a:schemeClr val="tx1"/>
                </a:solidFill>
                <a:latin typeface="Futura PT Light"/>
                <a:ea typeface="Poppins"/>
              </a:rPr>
              <a:t>переводчик </a:t>
            </a:r>
            <a:r>
              <a:rPr lang="en-US" sz="1200">
                <a:solidFill>
                  <a:schemeClr val="tx1"/>
                </a:solidFill>
                <a:latin typeface="Futura PT Light"/>
                <a:ea typeface="Poppins"/>
              </a:rPr>
              <a:t>Google</a:t>
            </a:r>
            <a:r>
              <a:rPr lang="ru-RU" sz="1200">
                <a:solidFill>
                  <a:schemeClr val="tx1"/>
                </a:solidFill>
                <a:latin typeface="Futura PT Light"/>
                <a:ea typeface="Poppins"/>
              </a:rPr>
              <a:t>, голосовой ассистент</a:t>
            </a:r>
            <a:endParaRPr/>
          </a:p>
        </p:txBody>
      </p:sp>
      <p:sp>
        <p:nvSpPr>
          <p:cNvPr id="30" name="Google Shape;56;p1"/>
          <p:cNvSpPr txBox="1">
            <a:spLocks noGrp="1" noChangeShapeType="1"/>
          </p:cNvSpPr>
          <p:nvPr/>
        </p:nvSpPr>
        <p:spPr bwMode="auto">
          <a:xfrm>
            <a:off x="2315459" y="906871"/>
            <a:ext cx="2285064" cy="614627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200">
                <a:solidFill>
                  <a:schemeClr val="tx1"/>
                </a:solidFill>
                <a:latin typeface="Futura PT Light"/>
                <a:ea typeface="Poppins"/>
              </a:rPr>
              <a:t>Аудио- и видеостриминговые платформы</a:t>
            </a:r>
            <a:endParaRPr/>
          </a:p>
        </p:txBody>
      </p:sp>
      <p:sp>
        <p:nvSpPr>
          <p:cNvPr id="31" name="Google Shape;56;p1"/>
          <p:cNvSpPr txBox="1">
            <a:spLocks noGrp="1" noChangeShapeType="1"/>
          </p:cNvSpPr>
          <p:nvPr/>
        </p:nvSpPr>
        <p:spPr bwMode="auto">
          <a:xfrm>
            <a:off x="4816138" y="1069896"/>
            <a:ext cx="1797421" cy="614627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200">
                <a:solidFill>
                  <a:schemeClr val="tx1"/>
                </a:solidFill>
                <a:latin typeface="Futura PT Light"/>
                <a:ea typeface="Poppins"/>
              </a:rPr>
              <a:t>Боты для видеоигр</a:t>
            </a:r>
            <a:endParaRPr/>
          </a:p>
        </p:txBody>
      </p:sp>
      <p:sp>
        <p:nvSpPr>
          <p:cNvPr id="32" name="Google Shape;56;p1"/>
          <p:cNvSpPr txBox="1">
            <a:spLocks noGrp="1" noChangeShapeType="1"/>
          </p:cNvSpPr>
          <p:nvPr/>
        </p:nvSpPr>
        <p:spPr bwMode="auto">
          <a:xfrm>
            <a:off x="6794928" y="905269"/>
            <a:ext cx="2299895" cy="614627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200">
                <a:solidFill>
                  <a:schemeClr val="tx1"/>
                </a:solidFill>
                <a:latin typeface="Futura PT Light"/>
                <a:ea typeface="Poppins"/>
              </a:rPr>
              <a:t>Умная лента, рекомендации в соцсетях</a:t>
            </a:r>
            <a:endParaRPr/>
          </a:p>
        </p:txBody>
      </p:sp>
      <p:sp>
        <p:nvSpPr>
          <p:cNvPr id="33" name="Google Shape;56;p1"/>
          <p:cNvSpPr txBox="1">
            <a:spLocks noGrp="1" noChangeShapeType="1"/>
          </p:cNvSpPr>
          <p:nvPr/>
        </p:nvSpPr>
        <p:spPr bwMode="auto">
          <a:xfrm>
            <a:off x="281525" y="3189919"/>
            <a:ext cx="1797421" cy="614627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200">
                <a:solidFill>
                  <a:schemeClr val="tx1"/>
                </a:solidFill>
                <a:latin typeface="Futura PT Light"/>
                <a:ea typeface="Poppins"/>
              </a:rPr>
              <a:t>Безопасность</a:t>
            </a:r>
            <a:endParaRPr/>
          </a:p>
        </p:txBody>
      </p:sp>
      <p:sp>
        <p:nvSpPr>
          <p:cNvPr id="34" name="Google Shape;56;p1"/>
          <p:cNvSpPr txBox="1">
            <a:spLocks noGrp="1" noChangeShapeType="1"/>
          </p:cNvSpPr>
          <p:nvPr/>
        </p:nvSpPr>
        <p:spPr bwMode="auto">
          <a:xfrm>
            <a:off x="2506698" y="3185650"/>
            <a:ext cx="1797421" cy="614627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200">
                <a:solidFill>
                  <a:schemeClr val="tx1"/>
                </a:solidFill>
                <a:latin typeface="Futura PT Light"/>
                <a:ea typeface="Poppins"/>
              </a:rPr>
              <a:t>Роботы</a:t>
            </a:r>
            <a:endParaRPr/>
          </a:p>
        </p:txBody>
      </p:sp>
      <p:sp>
        <p:nvSpPr>
          <p:cNvPr id="35" name="Google Shape;56;p1"/>
          <p:cNvSpPr txBox="1">
            <a:spLocks noGrp="1" noChangeShapeType="1"/>
          </p:cNvSpPr>
          <p:nvPr/>
        </p:nvSpPr>
        <p:spPr bwMode="auto">
          <a:xfrm>
            <a:off x="4807471" y="3088381"/>
            <a:ext cx="1797421" cy="614627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200">
                <a:solidFill>
                  <a:schemeClr val="tx1"/>
                </a:solidFill>
                <a:latin typeface="Futura PT Light"/>
                <a:ea typeface="Poppins"/>
              </a:rPr>
              <a:t>Автопилоты, дроны</a:t>
            </a:r>
            <a:endParaRPr/>
          </a:p>
        </p:txBody>
      </p:sp>
      <p:pic>
        <p:nvPicPr>
          <p:cNvPr id="36" name="Picture 38" descr="Shape&#10;&#10;Description automatically generated with low confidence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37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1E22AA"/>
                </a:solidFill>
              </a:rPr>
              <a:t>ПРИМЕРЫ ИИ В РЕАЛЬНОЙ ЖИЗНИ</a:t>
            </a:r>
            <a:endParaRPr lang="ru-RU"/>
          </a:p>
        </p:txBody>
      </p:sp>
      <p:cxnSp>
        <p:nvCxnSpPr>
          <p:cNvPr id="38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96"/>
          <p:cNvSpPr/>
          <p:nvPr/>
        </p:nvSpPr>
        <p:spPr bwMode="auto">
          <a:xfrm>
            <a:off x="-192916" y="2524049"/>
            <a:ext cx="3951515" cy="2013857"/>
          </a:xfrm>
          <a:custGeom>
            <a:avLst/>
            <a:gdLst>
              <a:gd name="connsiteX0" fmla="*/ 0 w 5268686"/>
              <a:gd name="connsiteY0" fmla="*/ 2685143 h 2685143"/>
              <a:gd name="connsiteX1" fmla="*/ 580572 w 5268686"/>
              <a:gd name="connsiteY1" fmla="*/ 1959428 h 2685143"/>
              <a:gd name="connsiteX2" fmla="*/ 1582057 w 5268686"/>
              <a:gd name="connsiteY2" fmla="*/ 1553028 h 2685143"/>
              <a:gd name="connsiteX3" fmla="*/ 2917372 w 5268686"/>
              <a:gd name="connsiteY3" fmla="*/ 1291771 h 2685143"/>
              <a:gd name="connsiteX4" fmla="*/ 4267200 w 5268686"/>
              <a:gd name="connsiteY4" fmla="*/ 856343 h 2685143"/>
              <a:gd name="connsiteX5" fmla="*/ 5268686 w 5268686"/>
              <a:gd name="connsiteY5" fmla="*/ 0 h 2685143"/>
              <a:gd name="connsiteX6" fmla="*/ 5268686 w 5268686"/>
              <a:gd name="connsiteY6" fmla="*/ 0 h 268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8686" h="2685143" extrusionOk="0">
                <a:moveTo>
                  <a:pt x="0" y="2685143"/>
                </a:moveTo>
                <a:cubicBezTo>
                  <a:pt x="158448" y="2416628"/>
                  <a:pt x="316896" y="2148114"/>
                  <a:pt x="580572" y="1959428"/>
                </a:cubicBezTo>
                <a:cubicBezTo>
                  <a:pt x="844248" y="1770742"/>
                  <a:pt x="1192590" y="1664304"/>
                  <a:pt x="1582057" y="1553028"/>
                </a:cubicBezTo>
                <a:cubicBezTo>
                  <a:pt x="1971524" y="1441752"/>
                  <a:pt x="2469848" y="1407885"/>
                  <a:pt x="2917372" y="1291771"/>
                </a:cubicBezTo>
                <a:cubicBezTo>
                  <a:pt x="3364896" y="1175657"/>
                  <a:pt x="3875314" y="1071638"/>
                  <a:pt x="4267200" y="856343"/>
                </a:cubicBezTo>
                <a:cubicBezTo>
                  <a:pt x="4659086" y="641048"/>
                  <a:pt x="5268686" y="0"/>
                  <a:pt x="5268686" y="0"/>
                </a:cubicBezTo>
                <a:lnTo>
                  <a:pt x="5268686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5" name="Google Shape;56;p1"/>
          <p:cNvSpPr txBox="1">
            <a:spLocks noGrp="1" noChangeShapeType="1"/>
          </p:cNvSpPr>
          <p:nvPr/>
        </p:nvSpPr>
        <p:spPr bwMode="auto">
          <a:xfrm>
            <a:off x="549092" y="863712"/>
            <a:ext cx="6867708" cy="1276514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just"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Машинное обучение — это процесс использования математических моделей для определения закономерностей в исторических данных</a:t>
            </a:r>
            <a:r>
              <a:rPr lang="en-US" sz="1350">
                <a:solidFill>
                  <a:schemeClr val="tx1"/>
                </a:solidFill>
                <a:latin typeface="Futura PT Light"/>
                <a:ea typeface="Poppins"/>
              </a:rPr>
              <a:t>;</a:t>
            </a: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 обучение компьютера без прямых инструкций</a:t>
            </a:r>
            <a:endParaRPr/>
          </a:p>
          <a:p>
            <a:pPr algn="just">
              <a:defRPr/>
            </a:pPr>
            <a:endParaRPr lang="ru-RU" sz="1350">
              <a:solidFill>
                <a:schemeClr val="tx1"/>
              </a:solidFill>
              <a:latin typeface="Futura PT Light"/>
              <a:ea typeface="Poppins"/>
            </a:endParaRPr>
          </a:p>
          <a:p>
            <a:pPr algn="just"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Машинное обучение — это подмножество ИИ</a:t>
            </a:r>
            <a:endParaRPr/>
          </a:p>
          <a:p>
            <a:pPr marL="285736" indent="-285736" algn="just">
              <a:spcAft>
                <a:spcPts val="600"/>
              </a:spcAft>
              <a:buSzPct val="70000"/>
              <a:buFont typeface="Wingdings"/>
              <a:buChar char="§"/>
              <a:defRPr/>
            </a:pPr>
            <a:endParaRPr lang="ru-RU" sz="1350">
              <a:solidFill>
                <a:schemeClr val="tx1"/>
              </a:solidFill>
              <a:latin typeface="Futura PT Light"/>
              <a:ea typeface="Poppins"/>
            </a:endParaRPr>
          </a:p>
        </p:txBody>
      </p:sp>
      <p:pic>
        <p:nvPicPr>
          <p:cNvPr id="6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7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5260553" y="2357833"/>
            <a:ext cx="584102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en-US" sz="1350">
                <a:latin typeface="Futura PT Book"/>
              </a:rPr>
              <a:t>Rules</a:t>
            </a:r>
            <a:endParaRPr sz="1350">
              <a:latin typeface="Futura PT Book"/>
            </a:endParaRPr>
          </a:p>
        </p:txBody>
      </p:sp>
      <p:sp>
        <p:nvSpPr>
          <p:cNvPr id="8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5253412" y="2742434"/>
            <a:ext cx="584102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en-US" sz="1350">
                <a:latin typeface="Futura PT Book"/>
              </a:rPr>
              <a:t>Data</a:t>
            </a:r>
            <a:endParaRPr sz="1350">
              <a:latin typeface="Futura PT Book"/>
            </a:endParaRPr>
          </a:p>
        </p:txBody>
      </p:sp>
      <p:grpSp>
        <p:nvGrpSpPr>
          <p:cNvPr id="9" name="Группа 71"/>
          <p:cNvGrpSpPr/>
          <p:nvPr/>
        </p:nvGrpSpPr>
        <p:grpSpPr bwMode="auto">
          <a:xfrm>
            <a:off x="675913" y="3162637"/>
            <a:ext cx="659276" cy="597329"/>
            <a:chOff x="1722630" y="4387537"/>
            <a:chExt cx="879034" cy="796438"/>
          </a:xfrm>
        </p:grpSpPr>
        <p:sp>
          <p:nvSpPr>
            <p:cNvPr id="10" name="Овал 32"/>
            <p:cNvSpPr/>
            <p:nvPr/>
          </p:nvSpPr>
          <p:spPr bwMode="auto">
            <a:xfrm>
              <a:off x="2011824" y="4906023"/>
              <a:ext cx="277953" cy="277953"/>
            </a:xfrm>
            <a:prstGeom prst="ellipse">
              <a:avLst/>
            </a:prstGeom>
            <a:solidFill>
              <a:srgbClr val="1E22AC"/>
            </a:solidFill>
            <a:ln>
              <a:solidFill>
                <a:srgbClr val="1E2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350"/>
            </a:p>
          </p:txBody>
        </p:sp>
        <p:grpSp>
          <p:nvGrpSpPr>
            <p:cNvPr id="11" name="Группа 70"/>
            <p:cNvGrpSpPr/>
            <p:nvPr/>
          </p:nvGrpSpPr>
          <p:grpSpPr bwMode="auto">
            <a:xfrm>
              <a:off x="1722630" y="4387537"/>
              <a:ext cx="879034" cy="413972"/>
              <a:chOff x="1722630" y="4387537"/>
              <a:chExt cx="879034" cy="413972"/>
            </a:xfrm>
          </p:grpSpPr>
          <p:sp>
            <p:nvSpPr>
              <p:cNvPr id="12" name="Прямоугольник 34"/>
              <p:cNvSpPr/>
              <p:nvPr/>
            </p:nvSpPr>
            <p:spPr bwMode="auto">
              <a:xfrm>
                <a:off x="1722630" y="4387537"/>
                <a:ext cx="856343" cy="393144"/>
              </a:xfrm>
              <a:prstGeom prst="rect">
                <a:avLst/>
              </a:prstGeom>
              <a:solidFill>
                <a:srgbClr val="1E22AC"/>
              </a:solidFill>
              <a:ln>
                <a:solidFill>
                  <a:srgbClr val="1E22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ru-RU" sz="1350"/>
                  <a:t>1959</a:t>
                </a:r>
                <a:endParaRPr/>
              </a:p>
            </p:txBody>
          </p:sp>
          <p:sp>
            <p:nvSpPr>
              <p:cNvPr id="13" name="Прямоугольник 39"/>
              <p:cNvSpPr/>
              <p:nvPr/>
            </p:nvSpPr>
            <p:spPr bwMode="auto">
              <a:xfrm>
                <a:off x="1745321" y="4408365"/>
                <a:ext cx="856343" cy="393144"/>
              </a:xfrm>
              <a:prstGeom prst="rect">
                <a:avLst/>
              </a:prstGeom>
              <a:noFill/>
              <a:ln>
                <a:solidFill>
                  <a:srgbClr val="1E22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ru-RU" sz="1350"/>
              </a:p>
            </p:txBody>
          </p:sp>
        </p:grpSp>
      </p:grpSp>
      <p:grpSp>
        <p:nvGrpSpPr>
          <p:cNvPr id="14" name="Группа 72"/>
          <p:cNvGrpSpPr/>
          <p:nvPr/>
        </p:nvGrpSpPr>
        <p:grpSpPr bwMode="auto">
          <a:xfrm>
            <a:off x="2708860" y="3044950"/>
            <a:ext cx="660452" cy="594455"/>
            <a:chOff x="4248991" y="3736619"/>
            <a:chExt cx="880602" cy="792606"/>
          </a:xfrm>
        </p:grpSpPr>
        <p:sp>
          <p:nvSpPr>
            <p:cNvPr id="15" name="Овал 33"/>
            <p:cNvSpPr/>
            <p:nvPr/>
          </p:nvSpPr>
          <p:spPr bwMode="auto">
            <a:xfrm>
              <a:off x="4538185" y="3736619"/>
              <a:ext cx="277953" cy="277953"/>
            </a:xfrm>
            <a:prstGeom prst="ellipse">
              <a:avLst/>
            </a:prstGeom>
            <a:solidFill>
              <a:srgbClr val="1E22AC"/>
            </a:solidFill>
            <a:ln>
              <a:solidFill>
                <a:srgbClr val="1E2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350"/>
            </a:p>
          </p:txBody>
        </p:sp>
        <p:sp>
          <p:nvSpPr>
            <p:cNvPr id="16" name="Прямоугольник 37"/>
            <p:cNvSpPr/>
            <p:nvPr/>
          </p:nvSpPr>
          <p:spPr bwMode="auto">
            <a:xfrm>
              <a:off x="4248991" y="4111306"/>
              <a:ext cx="856343" cy="393144"/>
            </a:xfrm>
            <a:prstGeom prst="rect">
              <a:avLst/>
            </a:prstGeom>
            <a:solidFill>
              <a:srgbClr val="1E22AC"/>
            </a:solidFill>
            <a:ln>
              <a:solidFill>
                <a:srgbClr val="1E2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ru-RU" sz="1350"/>
                <a:t>1960</a:t>
              </a:r>
              <a:endParaRPr/>
            </a:p>
          </p:txBody>
        </p:sp>
        <p:sp>
          <p:nvSpPr>
            <p:cNvPr id="17" name="Прямоугольник 40"/>
            <p:cNvSpPr/>
            <p:nvPr/>
          </p:nvSpPr>
          <p:spPr bwMode="auto">
            <a:xfrm>
              <a:off x="4273250" y="4136081"/>
              <a:ext cx="856343" cy="393144"/>
            </a:xfrm>
            <a:prstGeom prst="rect">
              <a:avLst/>
            </a:prstGeom>
            <a:noFill/>
            <a:ln>
              <a:solidFill>
                <a:srgbClr val="1E22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350"/>
            </a:p>
          </p:txBody>
        </p:sp>
      </p:grpSp>
      <p:sp>
        <p:nvSpPr>
          <p:cNvPr id="18" name="Google Shape;56;p1"/>
          <p:cNvSpPr txBox="1">
            <a:spLocks noGrp="1" noChangeShapeType="1"/>
          </p:cNvSpPr>
          <p:nvPr/>
        </p:nvSpPr>
        <p:spPr bwMode="auto">
          <a:xfrm>
            <a:off x="535801" y="1991776"/>
            <a:ext cx="2444951" cy="957006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defRPr/>
            </a:pPr>
            <a:r>
              <a:rPr lang="ru-RU" sz="1350" dirty="0">
                <a:solidFill>
                  <a:schemeClr val="tx1"/>
                </a:solidFill>
                <a:latin typeface="Futura PT Light"/>
                <a:ea typeface="Poppins"/>
              </a:rPr>
              <a:t>Придуман термин «машинное обучение», или «самообучающийся компьютер»</a:t>
            </a:r>
            <a:endParaRPr dirty="0"/>
          </a:p>
          <a:p>
            <a:pPr marL="285736" indent="-285736">
              <a:spcAft>
                <a:spcPts val="600"/>
              </a:spcAft>
              <a:buSzPct val="70000"/>
              <a:buFont typeface="Wingdings"/>
              <a:buChar char="§"/>
              <a:defRPr/>
            </a:pPr>
            <a:endParaRPr lang="ru-RU" sz="1350" dirty="0">
              <a:solidFill>
                <a:schemeClr val="tx1"/>
              </a:solidFill>
              <a:latin typeface="Futura PT Light"/>
              <a:ea typeface="Poppins"/>
            </a:endParaRPr>
          </a:p>
        </p:txBody>
      </p:sp>
      <p:sp>
        <p:nvSpPr>
          <p:cNvPr id="19" name="Google Shape;56;p1"/>
          <p:cNvSpPr txBox="1">
            <a:spLocks noGrp="1" noChangeShapeType="1"/>
          </p:cNvSpPr>
          <p:nvPr/>
        </p:nvSpPr>
        <p:spPr bwMode="auto">
          <a:xfrm>
            <a:off x="2609658" y="3650670"/>
            <a:ext cx="2532909" cy="957006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Написана книга </a:t>
            </a:r>
            <a:r>
              <a:rPr lang="en-US" sz="1350">
                <a:solidFill>
                  <a:schemeClr val="tx1"/>
                </a:solidFill>
                <a:latin typeface="Futura PT Light"/>
                <a:ea typeface="Poppins"/>
              </a:rPr>
              <a:t>Learning Machines</a:t>
            </a: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, посвященная алгоритмам распознавания образов</a:t>
            </a:r>
            <a:endParaRPr/>
          </a:p>
          <a:p>
            <a:pPr marL="285736" indent="-285736">
              <a:spcAft>
                <a:spcPts val="600"/>
              </a:spcAft>
              <a:buSzPct val="70000"/>
              <a:buFont typeface="Wingdings"/>
              <a:buChar char="§"/>
              <a:defRPr/>
            </a:pPr>
            <a:endParaRPr lang="ru-RU" sz="1350">
              <a:solidFill>
                <a:schemeClr val="tx1"/>
              </a:solidFill>
              <a:latin typeface="Futura PT Light"/>
              <a:ea typeface="Poppins"/>
            </a:endParaRPr>
          </a:p>
        </p:txBody>
      </p:sp>
      <p:sp>
        <p:nvSpPr>
          <p:cNvPr id="20" name="Прямоугольник 7"/>
          <p:cNvSpPr/>
          <p:nvPr/>
        </p:nvSpPr>
        <p:spPr bwMode="auto">
          <a:xfrm>
            <a:off x="5942236" y="2439859"/>
            <a:ext cx="1767677" cy="789521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350">
                <a:solidFill>
                  <a:schemeClr val="bg1"/>
                </a:solidFill>
                <a:latin typeface="Futura PT Book"/>
              </a:rPr>
              <a:t>Traditional Programming</a:t>
            </a:r>
            <a:endParaRPr lang="ru-RU" sz="1350">
              <a:solidFill>
                <a:schemeClr val="bg1"/>
              </a:solidFill>
            </a:endParaRPr>
          </a:p>
        </p:txBody>
      </p:sp>
      <p:sp>
        <p:nvSpPr>
          <p:cNvPr id="21" name="Стрелка: вправо 11"/>
          <p:cNvSpPr/>
          <p:nvPr/>
        </p:nvSpPr>
        <p:spPr bwMode="auto">
          <a:xfrm>
            <a:off x="5191030" y="2934674"/>
            <a:ext cx="740792" cy="163251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22" name="Стрелка: вправо 45"/>
          <p:cNvSpPr/>
          <p:nvPr/>
        </p:nvSpPr>
        <p:spPr bwMode="auto">
          <a:xfrm>
            <a:off x="5201443" y="2579183"/>
            <a:ext cx="740792" cy="163251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23" name="Стрелка: вправо 46"/>
          <p:cNvSpPr/>
          <p:nvPr/>
        </p:nvSpPr>
        <p:spPr bwMode="auto">
          <a:xfrm>
            <a:off x="7771637" y="2775109"/>
            <a:ext cx="740792" cy="163251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24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7752316" y="2561496"/>
            <a:ext cx="746822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en-US" sz="1350">
                <a:latin typeface="Futura PT Book"/>
              </a:rPr>
              <a:t>Answers</a:t>
            </a:r>
            <a:endParaRPr sz="1350">
              <a:latin typeface="Futura PT Book"/>
            </a:endParaRPr>
          </a:p>
        </p:txBody>
      </p:sp>
      <p:sp>
        <p:nvSpPr>
          <p:cNvPr id="25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5289765" y="3568644"/>
            <a:ext cx="584102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en-US" sz="1350">
                <a:latin typeface="Futura PT Book"/>
              </a:rPr>
              <a:t>Data</a:t>
            </a:r>
            <a:endParaRPr sz="1350">
              <a:latin typeface="Futura PT Book"/>
            </a:endParaRPr>
          </a:p>
        </p:txBody>
      </p:sp>
      <p:sp>
        <p:nvSpPr>
          <p:cNvPr id="26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5209829" y="3953245"/>
            <a:ext cx="742755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en-US" sz="1350">
                <a:latin typeface="Futura PT Book"/>
              </a:rPr>
              <a:t>Answers</a:t>
            </a:r>
            <a:endParaRPr sz="1350">
              <a:latin typeface="Futura PT Book"/>
            </a:endParaRPr>
          </a:p>
        </p:txBody>
      </p:sp>
      <p:sp>
        <p:nvSpPr>
          <p:cNvPr id="27" name="Прямоугольник 57"/>
          <p:cNvSpPr/>
          <p:nvPr/>
        </p:nvSpPr>
        <p:spPr bwMode="auto">
          <a:xfrm>
            <a:off x="5971447" y="3650670"/>
            <a:ext cx="1767677" cy="789521"/>
          </a:xfrm>
          <a:prstGeom prst="rect">
            <a:avLst/>
          </a:prstGeom>
          <a:solidFill>
            <a:srgbClr val="1E22AC"/>
          </a:solidFill>
          <a:ln>
            <a:solidFill>
              <a:srgbClr val="1E22A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350">
                <a:solidFill>
                  <a:schemeClr val="bg1"/>
                </a:solidFill>
                <a:latin typeface="Futura PT Book"/>
              </a:rPr>
              <a:t>Machine Learning</a:t>
            </a:r>
            <a:endParaRPr lang="ru-RU" sz="1350">
              <a:solidFill>
                <a:schemeClr val="bg1"/>
              </a:solidFill>
            </a:endParaRPr>
          </a:p>
        </p:txBody>
      </p:sp>
      <p:sp>
        <p:nvSpPr>
          <p:cNvPr id="28" name="Стрелка: вправо 58"/>
          <p:cNvSpPr/>
          <p:nvPr/>
        </p:nvSpPr>
        <p:spPr bwMode="auto">
          <a:xfrm>
            <a:off x="5220241" y="4145485"/>
            <a:ext cx="740792" cy="163251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29" name="Стрелка: вправо 59"/>
          <p:cNvSpPr/>
          <p:nvPr/>
        </p:nvSpPr>
        <p:spPr bwMode="auto">
          <a:xfrm>
            <a:off x="5230655" y="3789994"/>
            <a:ext cx="740792" cy="163251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0" name="Стрелка: вправо 60"/>
          <p:cNvSpPr/>
          <p:nvPr/>
        </p:nvSpPr>
        <p:spPr bwMode="auto">
          <a:xfrm>
            <a:off x="7796465" y="3953245"/>
            <a:ext cx="740792" cy="163251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1" name="Выдают заранее подготовленные ответы на определенные запросы пользователя"/>
          <p:cNvSpPr txBox="1"/>
          <p:nvPr/>
        </p:nvSpPr>
        <p:spPr bwMode="auto">
          <a:xfrm>
            <a:off x="7796465" y="3739632"/>
            <a:ext cx="683997" cy="300082"/>
          </a:xfrm>
          <a:prstGeom prst="rect">
            <a:avLst/>
          </a:prstGeom>
          <a:ln w="12700">
            <a:miter lim="400000"/>
          </a:ln>
        </p:spPr>
        <p:txBody>
          <a:bodyPr wrap="square" lIns="34289" rIns="34289">
            <a:spAutoFit/>
          </a:bodyPr>
          <a:lstStyle>
            <a:lvl1pPr algn="ctr"/>
          </a:lstStyle>
          <a:p>
            <a:pPr>
              <a:defRPr/>
            </a:pPr>
            <a:r>
              <a:rPr lang="en-US" sz="1350">
                <a:latin typeface="Futura PT Book"/>
              </a:rPr>
              <a:t>Rules</a:t>
            </a:r>
            <a:endParaRPr sz="1350">
              <a:latin typeface="Futura PT Book"/>
            </a:endParaRPr>
          </a:p>
        </p:txBody>
      </p:sp>
      <p:sp>
        <p:nvSpPr>
          <p:cNvPr id="32" name="Прямоугольник 62"/>
          <p:cNvSpPr/>
          <p:nvPr/>
        </p:nvSpPr>
        <p:spPr bwMode="auto">
          <a:xfrm>
            <a:off x="6003960" y="2393595"/>
            <a:ext cx="1755506" cy="789521"/>
          </a:xfrm>
          <a:prstGeom prst="rect">
            <a:avLst/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3" name="Прямоугольник 63"/>
          <p:cNvSpPr/>
          <p:nvPr/>
        </p:nvSpPr>
        <p:spPr bwMode="auto">
          <a:xfrm>
            <a:off x="6033172" y="3591159"/>
            <a:ext cx="1755506" cy="789521"/>
          </a:xfrm>
          <a:prstGeom prst="rect">
            <a:avLst/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34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1E22AA"/>
                </a:solidFill>
              </a:rPr>
              <a:t>МАШИННОЕ ОБУЧЕНИЕ. НАУКА О ДАННЫХ</a:t>
            </a:r>
            <a:endParaRPr lang="ru-RU" sz="200"/>
          </a:p>
        </p:txBody>
      </p:sp>
      <p:cxnSp>
        <p:nvCxnSpPr>
          <p:cNvPr id="35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1"/>
          <p:cNvSpPr/>
          <p:nvPr/>
        </p:nvSpPr>
        <p:spPr bwMode="auto">
          <a:xfrm>
            <a:off x="2" y="2"/>
            <a:ext cx="9143999" cy="5159117"/>
          </a:xfrm>
          <a:prstGeom prst="rect">
            <a:avLst/>
          </a:prstGeom>
        </p:spPr>
        <p:txBody>
          <a:bodyPr lIns="0" tIns="45720" rIns="91440" bIns="45720" anchor="t"/>
          <a:lstStyle/>
          <a:p>
            <a:pPr defTabSz="685783">
              <a:defRPr/>
            </a:pPr>
            <a:endParaRPr lang="ru-RU" sz="1200">
              <a:solidFill>
                <a:srgbClr val="C3A6FF"/>
              </a:solidFill>
              <a:latin typeface="Futura PT Light"/>
            </a:endParaRPr>
          </a:p>
        </p:txBody>
      </p:sp>
      <p:pic>
        <p:nvPicPr>
          <p:cNvPr id="5" name="Picture 9" descr="Shape&#10;&#10;Description automatically generated with low confidence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54088" y="261884"/>
            <a:ext cx="496456" cy="358267"/>
          </a:xfrm>
          <a:prstGeom prst="rect">
            <a:avLst/>
          </a:prstGeom>
        </p:spPr>
      </p:pic>
      <p:sp>
        <p:nvSpPr>
          <p:cNvPr id="6" name="Прямоугольник 15"/>
          <p:cNvSpPr/>
          <p:nvPr/>
        </p:nvSpPr>
        <p:spPr bwMode="auto">
          <a:xfrm>
            <a:off x="451494" y="1148594"/>
            <a:ext cx="4100888" cy="1877489"/>
          </a:xfrm>
          <a:prstGeom prst="rect">
            <a:avLst/>
          </a:prstGeom>
          <a:noFill/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Google Shape;56;p1"/>
          <p:cNvSpPr txBox="1">
            <a:spLocks noGrp="1" noChangeShapeType="1"/>
          </p:cNvSpPr>
          <p:nvPr/>
        </p:nvSpPr>
        <p:spPr bwMode="auto">
          <a:xfrm>
            <a:off x="500023" y="1254435"/>
            <a:ext cx="3798410" cy="709261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spcAft>
                <a:spcPts val="600"/>
              </a:spcAft>
              <a:defRPr/>
            </a:pPr>
            <a:r>
              <a:rPr lang="ru-RU" sz="1350" b="1">
                <a:solidFill>
                  <a:schemeClr val="tx1"/>
                </a:solidFill>
                <a:latin typeface="Futura PT Light"/>
                <a:ea typeface="Poppins"/>
              </a:rPr>
              <a:t>С учителем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Алгоритму обучения представлены только примеры объектов. Ярлыки для них неизвестны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Цель модели — самостоятельно найти скрытую закономерность в объектах</a:t>
            </a:r>
            <a:endParaRPr/>
          </a:p>
          <a:p>
            <a:pPr marL="285736" indent="-285736">
              <a:spcAft>
                <a:spcPts val="600"/>
              </a:spcAft>
              <a:buSzPct val="70000"/>
              <a:buFont typeface="Wingdings"/>
              <a:buChar char="§"/>
              <a:defRPr/>
            </a:pPr>
            <a:endParaRPr lang="ru-RU" sz="1350">
              <a:solidFill>
                <a:schemeClr val="tx1"/>
              </a:solidFill>
              <a:latin typeface="Futura PT Light"/>
              <a:ea typeface="Poppins"/>
            </a:endParaRPr>
          </a:p>
        </p:txBody>
      </p:sp>
      <p:pic>
        <p:nvPicPr>
          <p:cNvPr id="8" name="Picture 6" descr="Мозг PNG Background Image | PNG Mart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387287" y="3360550"/>
            <a:ext cx="834348" cy="800680"/>
          </a:xfrm>
          <a:prstGeom prst="rect">
            <a:avLst/>
          </a:prstGeom>
          <a:noFill/>
        </p:spPr>
      </p:pic>
      <p:pic>
        <p:nvPicPr>
          <p:cNvPr id="9" name="Picture 6" descr="Мозг PNG Background Image | PNG Mart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153248" y="3356641"/>
            <a:ext cx="834348" cy="811820"/>
          </a:xfrm>
          <a:prstGeom prst="rect">
            <a:avLst/>
          </a:prstGeom>
          <a:noFill/>
        </p:spPr>
      </p:pic>
      <p:pic>
        <p:nvPicPr>
          <p:cNvPr id="10" name="Picture 8" descr="Download Png Apple Image Clipart Transparent Png Apple HQ PNG Image |  FreePNGIm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7461782" y="3200992"/>
            <a:ext cx="334622" cy="332492"/>
          </a:xfrm>
          <a:prstGeom prst="rect">
            <a:avLst/>
          </a:prstGeom>
          <a:noFill/>
        </p:spPr>
      </p:pic>
      <p:pic>
        <p:nvPicPr>
          <p:cNvPr id="11" name="Picture 8" descr="Download Png Apple Image Clipart Transparent Png Apple HQ PNG Image |  FreePNGIm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7806242" y="3197080"/>
            <a:ext cx="334622" cy="332492"/>
          </a:xfrm>
          <a:prstGeom prst="rect">
            <a:avLst/>
          </a:prstGeom>
          <a:noFill/>
        </p:spPr>
      </p:pic>
      <p:pic>
        <p:nvPicPr>
          <p:cNvPr id="12" name="Picture 8" descr="Download Png Apple Image Clipart Transparent Png Apple HQ PNG Image |  FreePNGIm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157285" y="3189364"/>
            <a:ext cx="334622" cy="332492"/>
          </a:xfrm>
          <a:prstGeom prst="rect">
            <a:avLst/>
          </a:prstGeom>
          <a:noFill/>
        </p:spPr>
      </p:pic>
      <p:pic>
        <p:nvPicPr>
          <p:cNvPr id="13" name="Picture 8" descr="Download Png Apple Image Clipart Transparent Png Apple HQ PNG Image |  FreePNGIm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503494" y="3172264"/>
            <a:ext cx="334622" cy="332492"/>
          </a:xfrm>
          <a:prstGeom prst="rect">
            <a:avLst/>
          </a:prstGeom>
          <a:noFill/>
        </p:spPr>
      </p:pic>
      <p:pic>
        <p:nvPicPr>
          <p:cNvPr id="14" name="Picture 14" descr="Pear PNG Image | Pear, Fruit, Png images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 rot="787021">
            <a:off x="7530403" y="3629809"/>
            <a:ext cx="211637" cy="332492"/>
          </a:xfrm>
          <a:prstGeom prst="rect">
            <a:avLst/>
          </a:prstGeom>
          <a:noFill/>
        </p:spPr>
      </p:pic>
      <p:pic>
        <p:nvPicPr>
          <p:cNvPr id="15" name="Picture 14" descr="Pear PNG Image | Pear, Fruit, Png images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 rot="787021">
            <a:off x="7796396" y="3641668"/>
            <a:ext cx="211637" cy="332492"/>
          </a:xfrm>
          <a:prstGeom prst="rect">
            <a:avLst/>
          </a:prstGeom>
          <a:noFill/>
        </p:spPr>
      </p:pic>
      <p:pic>
        <p:nvPicPr>
          <p:cNvPr id="16" name="Picture 14" descr="Pear PNG Image | Pear, Fruit, Png images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 rot="787021">
            <a:off x="8062390" y="3648480"/>
            <a:ext cx="211637" cy="332492"/>
          </a:xfrm>
          <a:prstGeom prst="rect">
            <a:avLst/>
          </a:prstGeom>
          <a:noFill/>
        </p:spPr>
      </p:pic>
      <p:pic>
        <p:nvPicPr>
          <p:cNvPr id="17" name="Picture 12" descr="Free Banana 1208658 PNG with Transparent Backgroun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 rot="1987392">
            <a:off x="7507078" y="4153152"/>
            <a:ext cx="344669" cy="263149"/>
          </a:xfrm>
          <a:prstGeom prst="rect">
            <a:avLst/>
          </a:prstGeom>
          <a:noFill/>
        </p:spPr>
      </p:pic>
      <p:pic>
        <p:nvPicPr>
          <p:cNvPr id="18" name="Picture 12" descr="Free Banana 1208658 PNG with Transparent Backgroun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 rot="1987392">
            <a:off x="7812316" y="4148664"/>
            <a:ext cx="344669" cy="263149"/>
          </a:xfrm>
          <a:prstGeom prst="rect">
            <a:avLst/>
          </a:prstGeom>
          <a:noFill/>
        </p:spPr>
      </p:pic>
      <p:grpSp>
        <p:nvGrpSpPr>
          <p:cNvPr id="19" name="Группа 49"/>
          <p:cNvGrpSpPr/>
          <p:nvPr/>
        </p:nvGrpSpPr>
        <p:grpSpPr bwMode="auto">
          <a:xfrm>
            <a:off x="4728262" y="3232135"/>
            <a:ext cx="1001009" cy="1065296"/>
            <a:chOff x="6311986" y="4472232"/>
            <a:chExt cx="1334678" cy="1420394"/>
          </a:xfrm>
        </p:grpSpPr>
        <p:pic>
          <p:nvPicPr>
            <p:cNvPr id="20" name="Picture 8" descr="Download Png Apple Image Clipart Transparent Png Apple HQ PNG Image |  FreePNGImg"/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6318688" y="4505552"/>
              <a:ext cx="446163" cy="443323"/>
            </a:xfrm>
            <a:prstGeom prst="rect">
              <a:avLst/>
            </a:prstGeom>
            <a:noFill/>
          </p:spPr>
        </p:pic>
        <p:pic>
          <p:nvPicPr>
            <p:cNvPr id="21" name="Picture 8" descr="Download Png Apple Image Clipart Transparent Png Apple HQ PNG Image |  FreePNGImg"/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6751947" y="4960360"/>
              <a:ext cx="446163" cy="443323"/>
            </a:xfrm>
            <a:prstGeom prst="rect">
              <a:avLst/>
            </a:prstGeom>
            <a:noFill/>
          </p:spPr>
        </p:pic>
        <p:pic>
          <p:nvPicPr>
            <p:cNvPr id="22" name="Picture 8" descr="Download Png Apple Image Clipart Transparent Png Apple HQ PNG Image |  FreePNGImg"/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7194926" y="4478710"/>
              <a:ext cx="446163" cy="443323"/>
            </a:xfrm>
            <a:prstGeom prst="rect">
              <a:avLst/>
            </a:prstGeom>
            <a:noFill/>
          </p:spPr>
        </p:pic>
        <p:pic>
          <p:nvPicPr>
            <p:cNvPr id="23" name="Picture 8" descr="Download Png Apple Image Clipart Transparent Png Apple HQ PNG Image |  FreePNGImg"/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6756243" y="5401652"/>
              <a:ext cx="446163" cy="443323"/>
            </a:xfrm>
            <a:prstGeom prst="rect">
              <a:avLst/>
            </a:prstGeom>
            <a:noFill/>
          </p:spPr>
        </p:pic>
        <p:pic>
          <p:nvPicPr>
            <p:cNvPr id="24" name="Picture 12" descr="Free Banana 1208658 PNG with Transparent Background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 rot="1501205">
              <a:off x="6346852" y="5056949"/>
              <a:ext cx="459560" cy="350866"/>
            </a:xfrm>
            <a:prstGeom prst="rect">
              <a:avLst/>
            </a:prstGeom>
            <a:noFill/>
          </p:spPr>
        </p:pic>
        <p:pic>
          <p:nvPicPr>
            <p:cNvPr id="25" name="Picture 12" descr="Free Banana 1208658 PNG with Transparent Background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 rot="1987392">
              <a:off x="6765739" y="4592816"/>
              <a:ext cx="459558" cy="350865"/>
            </a:xfrm>
            <a:prstGeom prst="rect">
              <a:avLst/>
            </a:prstGeom>
            <a:noFill/>
          </p:spPr>
        </p:pic>
        <p:pic>
          <p:nvPicPr>
            <p:cNvPr id="26" name="Picture 14" descr="Pear PNG Image | Pear, Fruit, Png images"/>
            <p:cNvPicPr>
              <a:picLocks noChangeAspect="1" noChangeArrowheads="1"/>
            </p:cNvPicPr>
            <p:nvPr/>
          </p:nvPicPr>
          <p:blipFill>
            <a:blip r:embed="rId5"/>
            <a:stretch/>
          </p:blipFill>
          <p:spPr bwMode="auto">
            <a:xfrm rot="787021">
              <a:off x="7301783" y="4940048"/>
              <a:ext cx="282182" cy="443323"/>
            </a:xfrm>
            <a:prstGeom prst="rect">
              <a:avLst/>
            </a:prstGeom>
            <a:noFill/>
          </p:spPr>
        </p:pic>
        <p:pic>
          <p:nvPicPr>
            <p:cNvPr id="27" name="Picture 14" descr="Pear PNG Image | Pear, Fruit, Png images"/>
            <p:cNvPicPr>
              <a:picLocks noChangeAspect="1" noChangeArrowheads="1"/>
            </p:cNvPicPr>
            <p:nvPr/>
          </p:nvPicPr>
          <p:blipFill>
            <a:blip r:embed="rId5"/>
            <a:stretch/>
          </p:blipFill>
          <p:spPr bwMode="auto">
            <a:xfrm rot="787021">
              <a:off x="7285707" y="5402741"/>
              <a:ext cx="282182" cy="443323"/>
            </a:xfrm>
            <a:prstGeom prst="rect">
              <a:avLst/>
            </a:prstGeom>
            <a:noFill/>
          </p:spPr>
        </p:pic>
        <p:pic>
          <p:nvPicPr>
            <p:cNvPr id="28" name="Picture 14" descr="Pear PNG Image | Pear, Fruit, Png images"/>
            <p:cNvPicPr>
              <a:picLocks noChangeAspect="1" noChangeArrowheads="1"/>
            </p:cNvPicPr>
            <p:nvPr/>
          </p:nvPicPr>
          <p:blipFill>
            <a:blip r:embed="rId5"/>
            <a:stretch/>
          </p:blipFill>
          <p:spPr bwMode="auto">
            <a:xfrm rot="787021">
              <a:off x="6394133" y="5393632"/>
              <a:ext cx="282182" cy="443323"/>
            </a:xfrm>
            <a:prstGeom prst="rect">
              <a:avLst/>
            </a:prstGeom>
            <a:noFill/>
          </p:spPr>
        </p:pic>
        <p:sp>
          <p:nvSpPr>
            <p:cNvPr id="29" name="Прямоугольник 2"/>
            <p:cNvSpPr/>
            <p:nvPr/>
          </p:nvSpPr>
          <p:spPr bwMode="auto">
            <a:xfrm>
              <a:off x="6311986" y="4472232"/>
              <a:ext cx="1334678" cy="142039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050"/>
            </a:p>
          </p:txBody>
        </p:sp>
      </p:grpSp>
      <p:cxnSp>
        <p:nvCxnSpPr>
          <p:cNvPr id="30" name="Прямая со стрелкой 4"/>
          <p:cNvCxnSpPr>
            <a:cxnSpLocks/>
            <a:stCxn id="29" idx="3"/>
            <a:endCxn id="9" idx="1"/>
          </p:cNvCxnSpPr>
          <p:nvPr/>
        </p:nvCxnSpPr>
        <p:spPr bwMode="auto">
          <a:xfrm flipV="1">
            <a:off x="5729270" y="3762551"/>
            <a:ext cx="423978" cy="2232"/>
          </a:xfrm>
          <a:prstGeom prst="straightConnector1">
            <a:avLst/>
          </a:prstGeom>
          <a:ln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8"/>
          <p:cNvCxnSpPr>
            <a:cxnSpLocks/>
            <a:stCxn id="9" idx="3"/>
            <a:endCxn id="10" idx="1"/>
          </p:cNvCxnSpPr>
          <p:nvPr/>
        </p:nvCxnSpPr>
        <p:spPr bwMode="auto">
          <a:xfrm flipV="1">
            <a:off x="6987597" y="3367238"/>
            <a:ext cx="474185" cy="395314"/>
          </a:xfrm>
          <a:prstGeom prst="straightConnector1">
            <a:avLst/>
          </a:prstGeom>
          <a:ln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22"/>
          <p:cNvCxnSpPr>
            <a:cxnSpLocks/>
            <a:stCxn id="9" idx="3"/>
            <a:endCxn id="14" idx="1"/>
          </p:cNvCxnSpPr>
          <p:nvPr/>
        </p:nvCxnSpPr>
        <p:spPr bwMode="auto">
          <a:xfrm>
            <a:off x="6987596" y="3762552"/>
            <a:ext cx="545568" cy="9490"/>
          </a:xfrm>
          <a:prstGeom prst="straightConnector1">
            <a:avLst/>
          </a:prstGeom>
          <a:ln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27"/>
          <p:cNvCxnSpPr>
            <a:cxnSpLocks/>
            <a:stCxn id="9" idx="3"/>
            <a:endCxn id="17" idx="1"/>
          </p:cNvCxnSpPr>
          <p:nvPr/>
        </p:nvCxnSpPr>
        <p:spPr bwMode="auto">
          <a:xfrm>
            <a:off x="6987596" y="3762552"/>
            <a:ext cx="547485" cy="428005"/>
          </a:xfrm>
          <a:prstGeom prst="straightConnector1">
            <a:avLst/>
          </a:prstGeom>
          <a:ln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Google Shape;56;p1"/>
          <p:cNvSpPr txBox="1">
            <a:spLocks noGrp="1" noChangeShapeType="1"/>
          </p:cNvSpPr>
          <p:nvPr/>
        </p:nvSpPr>
        <p:spPr bwMode="auto">
          <a:xfrm>
            <a:off x="6105791" y="4121701"/>
            <a:ext cx="979425" cy="296033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050">
                <a:solidFill>
                  <a:schemeClr val="tx1"/>
                </a:solidFill>
                <a:latin typeface="Futura PT Light"/>
                <a:ea typeface="Poppins"/>
              </a:rPr>
              <a:t>Модель</a:t>
            </a:r>
            <a:endParaRPr/>
          </a:p>
        </p:txBody>
      </p:sp>
      <p:sp>
        <p:nvSpPr>
          <p:cNvPr id="35" name="Google Shape;56;p1"/>
          <p:cNvSpPr txBox="1">
            <a:spLocks noGrp="1" noChangeShapeType="1"/>
          </p:cNvSpPr>
          <p:nvPr/>
        </p:nvSpPr>
        <p:spPr bwMode="auto">
          <a:xfrm>
            <a:off x="4443431" y="4250067"/>
            <a:ext cx="1629059" cy="263035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050">
                <a:solidFill>
                  <a:schemeClr val="tx1"/>
                </a:solidFill>
                <a:latin typeface="Futura PT Light"/>
                <a:ea typeface="Poppins"/>
              </a:rPr>
              <a:t>Входные объекты</a:t>
            </a:r>
            <a:endParaRPr/>
          </a:p>
        </p:txBody>
      </p:sp>
      <p:pic>
        <p:nvPicPr>
          <p:cNvPr id="36" name="Picture 8" descr="Download Png Apple Image Clipart Transparent Png Apple HQ PNG Image |  FreePNGIm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575086" y="3226517"/>
            <a:ext cx="334622" cy="327930"/>
          </a:xfrm>
          <a:prstGeom prst="rect">
            <a:avLst/>
          </a:prstGeom>
          <a:noFill/>
        </p:spPr>
      </p:pic>
      <p:pic>
        <p:nvPicPr>
          <p:cNvPr id="37" name="Picture 8" descr="Download Png Apple Image Clipart Transparent Png Apple HQ PNG Image |  FreePNGIm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91017" y="3227780"/>
            <a:ext cx="334622" cy="327930"/>
          </a:xfrm>
          <a:prstGeom prst="rect">
            <a:avLst/>
          </a:prstGeom>
          <a:noFill/>
        </p:spPr>
      </p:pic>
      <p:pic>
        <p:nvPicPr>
          <p:cNvPr id="38" name="Picture 14" descr="Pear PNG Image | Pear, Fruit, Png images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 rot="787021">
            <a:off x="605355" y="3548951"/>
            <a:ext cx="211637" cy="327930"/>
          </a:xfrm>
          <a:prstGeom prst="rect">
            <a:avLst/>
          </a:prstGeom>
          <a:noFill/>
        </p:spPr>
      </p:pic>
      <p:pic>
        <p:nvPicPr>
          <p:cNvPr id="39" name="Picture 14" descr="Pear PNG Image | Pear, Fruit, Png images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 rot="787021">
            <a:off x="905118" y="3534377"/>
            <a:ext cx="211637" cy="327930"/>
          </a:xfrm>
          <a:prstGeom prst="rect">
            <a:avLst/>
          </a:prstGeom>
          <a:noFill/>
        </p:spPr>
      </p:pic>
      <p:sp>
        <p:nvSpPr>
          <p:cNvPr id="40" name="Прямоугольник 71"/>
          <p:cNvSpPr/>
          <p:nvPr/>
        </p:nvSpPr>
        <p:spPr bwMode="auto">
          <a:xfrm>
            <a:off x="529543" y="3230387"/>
            <a:ext cx="1453178" cy="105067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050"/>
          </a:p>
        </p:txBody>
      </p:sp>
      <p:sp>
        <p:nvSpPr>
          <p:cNvPr id="41" name="Google Shape;56;p1"/>
          <p:cNvSpPr txBox="1">
            <a:spLocks noGrp="1" noChangeShapeType="1"/>
          </p:cNvSpPr>
          <p:nvPr/>
        </p:nvSpPr>
        <p:spPr bwMode="auto">
          <a:xfrm>
            <a:off x="405536" y="4211529"/>
            <a:ext cx="1701192" cy="496377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050">
                <a:solidFill>
                  <a:schemeClr val="tx1"/>
                </a:solidFill>
                <a:latin typeface="Futura PT Light"/>
                <a:ea typeface="Poppins"/>
              </a:rPr>
              <a:t>Входные объекты и ярлыки</a:t>
            </a:r>
            <a:endParaRPr/>
          </a:p>
        </p:txBody>
      </p:sp>
      <p:pic>
        <p:nvPicPr>
          <p:cNvPr id="42" name="Picture 12" descr="Free Banana 1208658 PNG with Transparent Backgroun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 rot="1501205">
            <a:off x="557524" y="3964687"/>
            <a:ext cx="344669" cy="259538"/>
          </a:xfrm>
          <a:prstGeom prst="rect">
            <a:avLst/>
          </a:prstGeom>
          <a:noFill/>
        </p:spPr>
      </p:pic>
      <p:pic>
        <p:nvPicPr>
          <p:cNvPr id="43" name="Picture 12" descr="Free Banana 1208658 PNG with Transparent Background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 rot="1501205">
            <a:off x="820259" y="3976731"/>
            <a:ext cx="344669" cy="259538"/>
          </a:xfrm>
          <a:prstGeom prst="rect">
            <a:avLst/>
          </a:prstGeom>
          <a:noFill/>
        </p:spPr>
      </p:pic>
      <p:sp>
        <p:nvSpPr>
          <p:cNvPr id="44" name="Google Shape;56;p1"/>
          <p:cNvSpPr txBox="1">
            <a:spLocks noGrp="1" noChangeShapeType="1"/>
          </p:cNvSpPr>
          <p:nvPr/>
        </p:nvSpPr>
        <p:spPr bwMode="auto">
          <a:xfrm>
            <a:off x="1171352" y="3257035"/>
            <a:ext cx="781925" cy="251506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050">
                <a:solidFill>
                  <a:schemeClr val="tx1"/>
                </a:solidFill>
                <a:latin typeface="Futura PT Light"/>
                <a:ea typeface="Poppins"/>
              </a:rPr>
              <a:t>Яблоки</a:t>
            </a:r>
            <a:endParaRPr/>
          </a:p>
        </p:txBody>
      </p:sp>
      <p:sp>
        <p:nvSpPr>
          <p:cNvPr id="45" name="Google Shape;56;p1"/>
          <p:cNvSpPr txBox="1">
            <a:spLocks noGrp="1" noChangeShapeType="1"/>
          </p:cNvSpPr>
          <p:nvPr/>
        </p:nvSpPr>
        <p:spPr bwMode="auto">
          <a:xfrm>
            <a:off x="1136353" y="3581971"/>
            <a:ext cx="781925" cy="251506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050">
                <a:solidFill>
                  <a:schemeClr val="tx1"/>
                </a:solidFill>
                <a:latin typeface="Futura PT Light"/>
                <a:ea typeface="Poppins"/>
              </a:rPr>
              <a:t>Груши</a:t>
            </a:r>
            <a:endParaRPr/>
          </a:p>
        </p:txBody>
      </p:sp>
      <p:sp>
        <p:nvSpPr>
          <p:cNvPr id="46" name="Google Shape;56;p1"/>
          <p:cNvSpPr txBox="1">
            <a:spLocks noGrp="1" noChangeShapeType="1"/>
          </p:cNvSpPr>
          <p:nvPr/>
        </p:nvSpPr>
        <p:spPr bwMode="auto">
          <a:xfrm>
            <a:off x="1129270" y="3929214"/>
            <a:ext cx="825186" cy="251506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050">
                <a:solidFill>
                  <a:schemeClr val="tx1"/>
                </a:solidFill>
                <a:latin typeface="Futura PT Light"/>
                <a:ea typeface="Poppins"/>
              </a:rPr>
              <a:t>Бананы</a:t>
            </a:r>
            <a:endParaRPr/>
          </a:p>
        </p:txBody>
      </p:sp>
      <p:cxnSp>
        <p:nvCxnSpPr>
          <p:cNvPr id="47" name="Прямая со стрелкой 78"/>
          <p:cNvCxnSpPr>
            <a:cxnSpLocks/>
            <a:stCxn id="40" idx="3"/>
            <a:endCxn id="8" idx="1"/>
          </p:cNvCxnSpPr>
          <p:nvPr/>
        </p:nvCxnSpPr>
        <p:spPr bwMode="auto">
          <a:xfrm>
            <a:off x="1982721" y="3755726"/>
            <a:ext cx="404566" cy="5165"/>
          </a:xfrm>
          <a:prstGeom prst="straightConnector1">
            <a:avLst/>
          </a:prstGeom>
          <a:ln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56;p1"/>
          <p:cNvSpPr txBox="1">
            <a:spLocks noGrp="1" noChangeShapeType="1"/>
          </p:cNvSpPr>
          <p:nvPr/>
        </p:nvSpPr>
        <p:spPr bwMode="auto">
          <a:xfrm>
            <a:off x="2324937" y="4103255"/>
            <a:ext cx="982879" cy="303880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050">
                <a:solidFill>
                  <a:schemeClr val="tx1"/>
                </a:solidFill>
                <a:latin typeface="Futura PT Light"/>
                <a:ea typeface="Poppins"/>
              </a:rPr>
              <a:t>Модель</a:t>
            </a:r>
            <a:endParaRPr/>
          </a:p>
        </p:txBody>
      </p:sp>
      <p:pic>
        <p:nvPicPr>
          <p:cNvPr id="49" name="Picture 8" descr="Download Png Apple Image Clipart Transparent Png Apple HQ PNG Image |  FreePNGIm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3680590" y="3224698"/>
            <a:ext cx="334622" cy="327930"/>
          </a:xfrm>
          <a:prstGeom prst="rect">
            <a:avLst/>
          </a:prstGeom>
          <a:noFill/>
        </p:spPr>
      </p:pic>
      <p:sp>
        <p:nvSpPr>
          <p:cNvPr id="50" name="Google Shape;56;p1"/>
          <p:cNvSpPr txBox="1">
            <a:spLocks noGrp="1" noChangeShapeType="1"/>
          </p:cNvSpPr>
          <p:nvPr/>
        </p:nvSpPr>
        <p:spPr bwMode="auto">
          <a:xfrm>
            <a:off x="3951241" y="3168176"/>
            <a:ext cx="329432" cy="384452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050" b="1">
                <a:solidFill>
                  <a:srgbClr val="1E22AC"/>
                </a:solidFill>
                <a:latin typeface="Futura PT Light"/>
                <a:ea typeface="Poppins"/>
              </a:rPr>
              <a:t>?</a:t>
            </a:r>
            <a:endParaRPr/>
          </a:p>
        </p:txBody>
      </p:sp>
      <p:cxnSp>
        <p:nvCxnSpPr>
          <p:cNvPr id="51" name="Прямая со стрелкой 89"/>
          <p:cNvCxnSpPr>
            <a:cxnSpLocks/>
            <a:stCxn id="49" idx="1"/>
          </p:cNvCxnSpPr>
          <p:nvPr/>
        </p:nvCxnSpPr>
        <p:spPr bwMode="auto">
          <a:xfrm flipH="1">
            <a:off x="3240096" y="3388663"/>
            <a:ext cx="440494" cy="177008"/>
          </a:xfrm>
          <a:prstGeom prst="straightConnector1">
            <a:avLst/>
          </a:prstGeom>
          <a:ln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92"/>
          <p:cNvCxnSpPr>
            <a:cxnSpLocks/>
            <a:endCxn id="53" idx="1"/>
          </p:cNvCxnSpPr>
          <p:nvPr/>
        </p:nvCxnSpPr>
        <p:spPr bwMode="auto">
          <a:xfrm>
            <a:off x="3223502" y="3818958"/>
            <a:ext cx="389598" cy="185538"/>
          </a:xfrm>
          <a:prstGeom prst="straightConnector1">
            <a:avLst/>
          </a:prstGeom>
          <a:ln>
            <a:solidFill>
              <a:srgbClr val="1E22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56;p1"/>
          <p:cNvSpPr txBox="1">
            <a:spLocks noGrp="1" noChangeShapeType="1"/>
          </p:cNvSpPr>
          <p:nvPr/>
        </p:nvSpPr>
        <p:spPr bwMode="auto">
          <a:xfrm>
            <a:off x="3613100" y="3840531"/>
            <a:ext cx="809924" cy="327930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 algn="ctr">
              <a:spcAft>
                <a:spcPts val="600"/>
              </a:spcAft>
              <a:defRPr/>
            </a:pPr>
            <a:r>
              <a:rPr lang="ru-RU" sz="1050" dirty="0">
                <a:solidFill>
                  <a:schemeClr val="tx1"/>
                </a:solidFill>
                <a:latin typeface="Futura PT Light"/>
                <a:ea typeface="Poppins"/>
              </a:rPr>
              <a:t>Яблоко</a:t>
            </a:r>
            <a:endParaRPr dirty="0"/>
          </a:p>
        </p:txBody>
      </p:sp>
      <p:sp>
        <p:nvSpPr>
          <p:cNvPr id="54" name="Прямоугольник 55"/>
          <p:cNvSpPr/>
          <p:nvPr/>
        </p:nvSpPr>
        <p:spPr bwMode="auto">
          <a:xfrm>
            <a:off x="4744507" y="1144757"/>
            <a:ext cx="4125281" cy="1877489"/>
          </a:xfrm>
          <a:prstGeom prst="rect">
            <a:avLst/>
          </a:prstGeom>
          <a:noFill/>
          <a:ln>
            <a:solidFill>
              <a:srgbClr val="1E22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55" name="Google Shape;56;p1"/>
          <p:cNvSpPr txBox="1">
            <a:spLocks noGrp="1" noChangeShapeType="1"/>
          </p:cNvSpPr>
          <p:nvPr/>
        </p:nvSpPr>
        <p:spPr bwMode="auto">
          <a:xfrm>
            <a:off x="4842058" y="1254435"/>
            <a:ext cx="3835604" cy="1673754"/>
          </a:xfrm>
          <a:prstGeom prst="rect">
            <a:avLst/>
          </a:prstGeom>
          <a:noFill/>
        </p:spPr>
        <p:txBody>
          <a:bodyPr lIns="91425" tIns="91425" rIns="91425" bIns="91425" anchor="t"/>
          <a:lstStyle>
            <a:lvl1pPr marL="0" indent="0" algn="l" defTabSz="685800">
              <a:buNone/>
              <a:defRPr sz="1800">
                <a:solidFill>
                  <a:schemeClr val="dk1"/>
                </a:solidFill>
                <a:latin typeface="Futura PT Book"/>
              </a:defRPr>
            </a:lvl1pPr>
            <a:lvl2pPr marL="342900" indent="0" algn="l" defTabSz="685800">
              <a:buNone/>
              <a:defRPr sz="1400">
                <a:solidFill>
                  <a:schemeClr val="dk1"/>
                </a:solidFill>
                <a:latin typeface="Futura PT Book"/>
              </a:defRPr>
            </a:lvl2pPr>
            <a:lvl3pPr marL="685800" indent="0" algn="l" defTabSz="685800">
              <a:buNone/>
              <a:defRPr sz="1000">
                <a:solidFill>
                  <a:srgbClr val="A6A6A6"/>
                </a:solidFill>
                <a:latin typeface="Futura PT Book"/>
              </a:defRPr>
            </a:lvl3pPr>
            <a:lvl4pPr marL="12001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4pPr>
            <a:lvl5pPr marL="1543050" indent="-171450" algn="l" defTabSz="685800">
              <a:buChar char="•"/>
              <a:defRPr sz="1800">
                <a:solidFill>
                  <a:schemeClr val="dk1"/>
                </a:solidFill>
                <a:latin typeface="Futura PT Book"/>
              </a:defRPr>
            </a:lvl5pPr>
          </a:lstStyle>
          <a:p>
            <a:pPr>
              <a:spcAft>
                <a:spcPts val="600"/>
              </a:spcAft>
              <a:defRPr/>
            </a:pPr>
            <a:r>
              <a:rPr lang="ru-RU" sz="1350" b="1">
                <a:solidFill>
                  <a:schemeClr val="tx1"/>
                </a:solidFill>
                <a:latin typeface="Futura PT Light"/>
                <a:ea typeface="Poppins"/>
              </a:rPr>
              <a:t>Без учителя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Алгоритму обучения представлены примеры объектов и их ярлыки</a:t>
            </a:r>
            <a:endParaRPr/>
          </a:p>
          <a:p>
            <a:pPr>
              <a:spcAft>
                <a:spcPts val="600"/>
              </a:spcAft>
              <a:defRPr/>
            </a:pPr>
            <a:r>
              <a:rPr lang="ru-RU" sz="1350">
                <a:solidFill>
                  <a:schemeClr val="tx1"/>
                </a:solidFill>
                <a:latin typeface="Futura PT Light"/>
                <a:ea typeface="Poppins"/>
              </a:rPr>
              <a:t>Цель модели — найти общее правило, которое на каждом объекте сможет сопоставить корректный ярлык</a:t>
            </a:r>
            <a:endParaRPr/>
          </a:p>
          <a:p>
            <a:pPr marL="285736" indent="-285736">
              <a:spcAft>
                <a:spcPts val="600"/>
              </a:spcAft>
              <a:buSzPct val="70000"/>
              <a:buFont typeface="Wingdings"/>
              <a:buChar char="§"/>
              <a:defRPr/>
            </a:pPr>
            <a:endParaRPr lang="ru-RU" sz="1350">
              <a:solidFill>
                <a:schemeClr val="tx1"/>
              </a:solidFill>
              <a:latin typeface="Futura PT Light"/>
              <a:ea typeface="Poppins"/>
            </a:endParaRPr>
          </a:p>
        </p:txBody>
      </p:sp>
      <p:sp>
        <p:nvSpPr>
          <p:cNvPr id="56" name="Прямоугольник 56"/>
          <p:cNvSpPr/>
          <p:nvPr/>
        </p:nvSpPr>
        <p:spPr bwMode="auto">
          <a:xfrm>
            <a:off x="357592" y="1065372"/>
            <a:ext cx="4125281" cy="1877489"/>
          </a:xfrm>
          <a:prstGeom prst="rect">
            <a:avLst/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57" name="Прямоугольник 57"/>
          <p:cNvSpPr/>
          <p:nvPr/>
        </p:nvSpPr>
        <p:spPr bwMode="auto">
          <a:xfrm>
            <a:off x="4673131" y="1061037"/>
            <a:ext cx="4125281" cy="1877489"/>
          </a:xfrm>
          <a:prstGeom prst="rect">
            <a:avLst/>
          </a:prstGeom>
          <a:noFill/>
          <a:ln>
            <a:solidFill>
              <a:srgbClr val="1E22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 sz="1350"/>
          </a:p>
        </p:txBody>
      </p:sp>
      <p:sp>
        <p:nvSpPr>
          <p:cNvPr id="58" name="Заголовок 1"/>
          <p:cNvSpPr txBox="1">
            <a:spLocks noChangeShapeType="1"/>
          </p:cNvSpPr>
          <p:nvPr/>
        </p:nvSpPr>
        <p:spPr bwMode="auto">
          <a:xfrm>
            <a:off x="652790" y="243970"/>
            <a:ext cx="5134837" cy="394094"/>
          </a:xfrm>
          <a:prstGeom prst="rect">
            <a:avLst/>
          </a:prstGeom>
        </p:spPr>
        <p:txBody>
          <a:bodyPr lIns="0" tIns="45720" rIns="91440" bIns="45720" anchor="t"/>
          <a:lstStyle>
            <a:lvl1pPr defTabSz="685800">
              <a:defRPr sz="1000" spc="0">
                <a:solidFill>
                  <a:srgbClr val="C3A6FF"/>
                </a:solidFill>
                <a:latin typeface="Futura PT Book"/>
              </a:defRPr>
            </a:lvl1pPr>
            <a:lvl2pPr marL="0" defTabSz="685800">
              <a:defRPr sz="3600">
                <a:solidFill>
                  <a:srgbClr val="1E22AA"/>
                </a:solidFill>
                <a:latin typeface="Futura PT Light"/>
              </a:defRPr>
            </a:lvl2pPr>
            <a:lvl3pPr marL="0" defTabSz="685800">
              <a:defRPr sz="3600">
                <a:solidFill>
                  <a:srgbClr val="1E22AA"/>
                </a:solidFill>
                <a:latin typeface="Futura PT Light"/>
              </a:defRPr>
            </a:lvl3pPr>
            <a:lvl4pPr marL="0" defTabSz="685800">
              <a:defRPr sz="3600">
                <a:solidFill>
                  <a:srgbClr val="1E22AA"/>
                </a:solidFill>
                <a:latin typeface="Futura PT Light"/>
              </a:defRPr>
            </a:lvl4pPr>
            <a:lvl5pPr marL="0" defTabSz="685800">
              <a:defRPr sz="3600">
                <a:solidFill>
                  <a:srgbClr val="1E22AA"/>
                </a:solidFill>
                <a:latin typeface="Futura PT Light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>
              <a:defRPr/>
            </a:pPr>
            <a:r>
              <a:rPr lang="ru-RU">
                <a:solidFill>
                  <a:srgbClr val="1E22AA"/>
                </a:solidFill>
              </a:rPr>
              <a:t>МАШИННОЕ ОБУЧЕНИЕ. БАЗОВЫЕ ПОДХОДЫ</a:t>
            </a:r>
            <a:endParaRPr lang="ru-RU" sz="200"/>
          </a:p>
        </p:txBody>
      </p:sp>
      <p:cxnSp>
        <p:nvCxnSpPr>
          <p:cNvPr id="59" name="Straight Connector 12"/>
          <p:cNvCxnSpPr>
            <a:cxnSpLocks/>
          </p:cNvCxnSpPr>
          <p:nvPr/>
        </p:nvCxnSpPr>
        <p:spPr bwMode="auto">
          <a:xfrm>
            <a:off x="652790" y="627534"/>
            <a:ext cx="1260000" cy="0"/>
          </a:xfrm>
          <a:prstGeom prst="line">
            <a:avLst/>
          </a:prstGeom>
          <a:ln w="38100">
            <a:solidFill>
              <a:srgbClr val="1E22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1375</Words>
  <Application>Microsoft Macintosh PowerPoint</Application>
  <DocSecurity>0</DocSecurity>
  <PresentationFormat>On-screen Show (16:9)</PresentationFormat>
  <Paragraphs>313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Wingdings</vt:lpstr>
      <vt:lpstr>Calibri Light</vt:lpstr>
      <vt:lpstr>Futura PT Medium</vt:lpstr>
      <vt:lpstr>Futura PT Book</vt:lpstr>
      <vt:lpstr>Futura Medium</vt:lpstr>
      <vt:lpstr>Futura PT Demi</vt:lpstr>
      <vt:lpstr>Futura PT Light</vt:lpstr>
      <vt:lpstr>Calibri</vt:lpstr>
      <vt:lpstr>Cambria Math</vt:lpstr>
      <vt:lpstr>Roboto-Light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«Как создать интеллектуального чат бота в телеге за один урок»</dc:title>
  <dc:subject/>
  <dc:creator>Dmitriy Volf</dc:creator>
  <cp:keywords/>
  <dc:description/>
  <cp:lastModifiedBy>Dmitriy Volf</cp:lastModifiedBy>
  <cp:revision>74</cp:revision>
  <dcterms:created xsi:type="dcterms:W3CDTF">2022-04-11T11:08:49Z</dcterms:created>
  <dcterms:modified xsi:type="dcterms:W3CDTF">2022-09-16T14:11:42Z</dcterms:modified>
  <cp:category/>
  <dc:identifier/>
  <cp:contentStatus/>
  <dc:language/>
  <cp:version/>
</cp:coreProperties>
</file>